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59" r:id="rId6"/>
    <p:sldId id="258" r:id="rId7"/>
    <p:sldId id="266" r:id="rId8"/>
    <p:sldId id="269" r:id="rId9"/>
    <p:sldId id="260" r:id="rId10"/>
    <p:sldId id="261" r:id="rId11"/>
    <p:sldId id="270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1BEB-752F-458B-A79B-1DD8222132D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99E-2DEF-44D9-BE50-1DB73F293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3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1BEB-752F-458B-A79B-1DD8222132D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99E-2DEF-44D9-BE50-1DB73F293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40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1BEB-752F-458B-A79B-1DD8222132D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99E-2DEF-44D9-BE50-1DB73F293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3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1BEB-752F-458B-A79B-1DD8222132D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99E-2DEF-44D9-BE50-1DB73F293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1BEB-752F-458B-A79B-1DD8222132D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99E-2DEF-44D9-BE50-1DB73F293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42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1BEB-752F-458B-A79B-1DD8222132D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99E-2DEF-44D9-BE50-1DB73F293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00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1BEB-752F-458B-A79B-1DD8222132D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99E-2DEF-44D9-BE50-1DB73F293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20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1BEB-752F-458B-A79B-1DD8222132D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99E-2DEF-44D9-BE50-1DB73F293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17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1BEB-752F-458B-A79B-1DD8222132D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99E-2DEF-44D9-BE50-1DB73F293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45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1BEB-752F-458B-A79B-1DD8222132D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99E-2DEF-44D9-BE50-1DB73F293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5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1BEB-752F-458B-A79B-1DD8222132D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99E-2DEF-44D9-BE50-1DB73F293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95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81BEB-752F-458B-A79B-1DD8222132D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0F99E-2DEF-44D9-BE50-1DB73F293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64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worldatlas.com/webimage/countrys/africa/afoutl.gif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worldatlas.com/webimage/countrys/africa/afoutl.gif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0720" y="2114820"/>
            <a:ext cx="8717280" cy="1057789"/>
          </a:xfrm>
        </p:spPr>
        <p:txBody>
          <a:bodyPr/>
          <a:lstStyle/>
          <a:p>
            <a:r>
              <a:rPr lang="en-GB" b="1" u="sng" dirty="0">
                <a:latin typeface="CCW Cursive Writing 19" panose="03050602040000000000" pitchFamily="66" charset="0"/>
              </a:rPr>
              <a:t>Geography </a:t>
            </a:r>
          </a:p>
        </p:txBody>
      </p:sp>
      <p:pic>
        <p:nvPicPr>
          <p:cNvPr id="1026" name="Picture 2" descr="KS1 Geography Illustration - Magnified Globe&#10;">
            <a:extLst>
              <a:ext uri="{FF2B5EF4-FFF2-40B4-BE49-F238E27FC236}">
                <a16:creationId xmlns:a16="http://schemas.microsoft.com/office/drawing/2014/main" id="{FE9AC3C4-1A2C-45B0-8540-086E231F7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99" y="0"/>
            <a:ext cx="2646033" cy="2397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4993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frica Ma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459" y="151592"/>
            <a:ext cx="5727929" cy="670640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8927" y="3018209"/>
            <a:ext cx="609656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rgbClr val="FF0000"/>
              </a:solidFill>
              <a:latin typeface="CCW Cursive Writing 19" panose="03050602040000000000" pitchFamily="66" charset="0"/>
            </a:endParaRPr>
          </a:p>
          <a:p>
            <a:r>
              <a:rPr lang="en-GB" sz="2800" dirty="0" smtClean="0">
                <a:solidFill>
                  <a:srgbClr val="FF0000"/>
                </a:solidFill>
                <a:latin typeface="CCW Cursive Writing 19" panose="03050602040000000000" pitchFamily="66" charset="0"/>
              </a:rPr>
              <a:t>Who </a:t>
            </a:r>
            <a:r>
              <a:rPr lang="en-GB" sz="2800" dirty="0">
                <a:solidFill>
                  <a:srgbClr val="FF0000"/>
                </a:solidFill>
                <a:latin typeface="CCW Cursive Writing 19" panose="03050602040000000000" pitchFamily="66" charset="0"/>
              </a:rPr>
              <a:t>can </a:t>
            </a:r>
            <a:r>
              <a:rPr lang="en-GB" sz="2800" dirty="0" smtClean="0">
                <a:solidFill>
                  <a:srgbClr val="FF0000"/>
                </a:solidFill>
                <a:latin typeface="CCW Cursive Writing 19" panose="03050602040000000000" pitchFamily="66" charset="0"/>
              </a:rPr>
              <a:t>estimate </a:t>
            </a:r>
            <a:r>
              <a:rPr lang="en-GB" sz="2800" dirty="0">
                <a:solidFill>
                  <a:srgbClr val="FF0000"/>
                </a:solidFill>
                <a:latin typeface="CCW Cursive Writing 19" panose="03050602040000000000" pitchFamily="66" charset="0"/>
              </a:rPr>
              <a:t>how many countries make up the continent of Africa?</a:t>
            </a:r>
          </a:p>
          <a:p>
            <a:endParaRPr lang="en-GB" sz="2800" dirty="0">
              <a:solidFill>
                <a:srgbClr val="FF0000"/>
              </a:solidFill>
              <a:latin typeface="CCW Cursive Writing 19" panose="03050602040000000000" pitchFamily="66" charset="0"/>
            </a:endParaRPr>
          </a:p>
          <a:p>
            <a:r>
              <a:rPr lang="en-GB" sz="2800" dirty="0">
                <a:solidFill>
                  <a:srgbClr val="0070C0"/>
                </a:solidFill>
                <a:latin typeface="CCW Cursive Writing 19" panose="03050602040000000000" pitchFamily="66" charset="0"/>
              </a:rPr>
              <a:t>54 countries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40842"/>
            <a:ext cx="6395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1C1C1C"/>
                </a:solidFill>
                <a:latin typeface="CCW Cursive Writing 19" panose="03050602040000000000" pitchFamily="66" charset="0"/>
              </a:rPr>
              <a:t>Africa is  made up of a lot of countries that form the second largest continent in the world</a:t>
            </a:r>
            <a:r>
              <a:rPr lang="en-GB" altLang="en-US" sz="2000" dirty="0">
                <a:solidFill>
                  <a:srgbClr val="1C1C1C"/>
                </a:solidFill>
                <a:latin typeface="CCW Cursive Writing 19" panose="03050602040000000000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679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800878" y="482016"/>
            <a:ext cx="11391122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CW Cursive Writing 19" panose="03050602040000000000" pitchFamily="66" charset="0"/>
              </a:rPr>
              <a:t>Can you locate </a:t>
            </a:r>
            <a:r>
              <a:rPr lang="en-GB" dirty="0">
                <a:solidFill>
                  <a:srgbClr val="FF0000"/>
                </a:solidFill>
                <a:latin typeface="CCW Cursive Writing 19" panose="03050602040000000000" pitchFamily="66" charset="0"/>
              </a:rPr>
              <a:t>the </a:t>
            </a:r>
            <a:r>
              <a:rPr lang="en-GB" dirty="0" smtClean="0">
                <a:solidFill>
                  <a:srgbClr val="FF0000"/>
                </a:solidFill>
                <a:latin typeface="CCW Cursive Writing 19" panose="03050602040000000000" pitchFamily="66" charset="0"/>
              </a:rPr>
              <a:t>smallest country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CW Cursive Writing 19" panose="03050602040000000000" pitchFamily="66" charset="0"/>
              </a:rPr>
              <a:t>country </a:t>
            </a:r>
            <a:r>
              <a:rPr lang="en-GB" dirty="0">
                <a:solidFill>
                  <a:srgbClr val="FF0000"/>
                </a:solidFill>
                <a:latin typeface="CCW Cursive Writing 19" panose="03050602040000000000" pitchFamily="66" charset="0"/>
              </a:rPr>
              <a:t>in Africa</a:t>
            </a:r>
            <a:r>
              <a:rPr lang="en-GB" dirty="0" smtClean="0">
                <a:solidFill>
                  <a:srgbClr val="FF0000"/>
                </a:solidFill>
                <a:latin typeface="CCW Cursive Writing 19" panose="03050602040000000000" pitchFamily="66" charset="0"/>
              </a:rPr>
              <a:t>?</a:t>
            </a:r>
            <a:endParaRPr lang="en-GB" dirty="0">
              <a:solidFill>
                <a:srgbClr val="FF0000"/>
              </a:solidFill>
              <a:latin typeface="CCW Cursive Writing 19" panose="03050602040000000000" pitchFamily="66" charset="0"/>
            </a:endParaRPr>
          </a:p>
          <a:p>
            <a:endParaRPr lang="en-GB" dirty="0">
              <a:solidFill>
                <a:srgbClr val="FF0000"/>
              </a:solidFill>
              <a:latin typeface="CCW Cursive Writing 19" panose="03050602040000000000" pitchFamily="66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CCW Cursive Writing 19" panose="03050602040000000000" pitchFamily="66" charset="0"/>
              </a:rPr>
              <a:t>Can you find </a:t>
            </a:r>
            <a:r>
              <a:rPr lang="en-GB" dirty="0">
                <a:solidFill>
                  <a:srgbClr val="FF0000"/>
                </a:solidFill>
                <a:latin typeface="CCW Cursive Writing 19" panose="03050602040000000000" pitchFamily="66" charset="0"/>
              </a:rPr>
              <a:t>the largest country in  Africa? 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CCW Cursive Writing 19" panose="03050602040000000000" pitchFamily="66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CW Cursive Writing 19" panose="03050602040000000000" pitchFamily="66" charset="0"/>
              </a:rPr>
              <a:t>Who can locate Kenya?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CCW Cursive Writing 19" panose="03050602040000000000" pitchFamily="66" charset="0"/>
            </a:endParaRPr>
          </a:p>
          <a:p>
            <a:endParaRPr lang="en-GB" dirty="0">
              <a:solidFill>
                <a:srgbClr val="FF0000"/>
              </a:solidFill>
              <a:latin typeface="CCW Cursive Writing 19" panose="03050602040000000000" pitchFamily="66" charset="0"/>
            </a:endParaRPr>
          </a:p>
          <a:p>
            <a:endParaRPr lang="en-GB" dirty="0">
              <a:solidFill>
                <a:srgbClr val="FF0000"/>
              </a:solidFill>
              <a:latin typeface="CCW Cursive Writing 19" panose="03050602040000000000" pitchFamily="66" charset="0"/>
            </a:endParaRPr>
          </a:p>
          <a:p>
            <a:endParaRPr lang="en-GB" dirty="0">
              <a:solidFill>
                <a:srgbClr val="0070C0"/>
              </a:solidFill>
              <a:latin typeface="CCW Cursive Writing 19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33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frica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474" y="142892"/>
            <a:ext cx="6560938" cy="67990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1381021" y="2450367"/>
            <a:ext cx="1586385" cy="11710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862086"/>
            <a:ext cx="28841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CW Cursive Writing 19" panose="03050602040000000000" pitchFamily="66" charset="0"/>
              </a:rPr>
              <a:t> </a:t>
            </a:r>
            <a:r>
              <a:rPr lang="en-GB" sz="3600" b="1" u="sng" dirty="0">
                <a:solidFill>
                  <a:srgbClr val="7030A0"/>
                </a:solidFill>
                <a:latin typeface="CCW Cursive Writing 19" panose="03050602040000000000" pitchFamily="66" charset="0"/>
              </a:rPr>
              <a:t>Algeria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766788" y="718457"/>
            <a:ext cx="2129306" cy="3283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-464088" y="3840476"/>
            <a:ext cx="55531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  <a:latin typeface="CCW Cursive Writing 19" panose="03050602040000000000" pitchFamily="66" charset="0"/>
              </a:rPr>
              <a:t> </a:t>
            </a:r>
            <a:r>
              <a:rPr lang="en-GB" sz="4400" b="1" u="sng" dirty="0">
                <a:solidFill>
                  <a:srgbClr val="0070C0"/>
                </a:solidFill>
                <a:latin typeface="CCW Cursive Writing 19" panose="03050602040000000000" pitchFamily="66" charset="0"/>
              </a:rPr>
              <a:t>The Gambia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7001041" y="3605351"/>
            <a:ext cx="3004698" cy="12396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9161776" y="4925679"/>
            <a:ext cx="28056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u="sng" dirty="0">
                <a:solidFill>
                  <a:srgbClr val="92D050"/>
                </a:solidFill>
                <a:latin typeface="CCW Cursive Writing 19" panose="03050602040000000000" pitchFamily="66" charset="0"/>
              </a:rPr>
              <a:t>Kenya</a:t>
            </a:r>
          </a:p>
        </p:txBody>
      </p:sp>
    </p:spTree>
    <p:extLst>
      <p:ext uri="{BB962C8B-B14F-4D97-AF65-F5344CB8AC3E}">
        <p14:creationId xmlns:p14="http://schemas.microsoft.com/office/powerpoint/2010/main" val="398743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634A3-6065-4A36-845E-BFDB45FB2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CCW Cursive Writing 19" panose="03050602040000000000" pitchFamily="66" charset="0"/>
              </a:rPr>
              <a:t>Independent Task </a:t>
            </a:r>
            <a:endParaRPr lang="en-GB" b="1" u="sng" dirty="0">
              <a:latin typeface="CCW Cursive Writing 19" panose="03050602040000000000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253DB-6289-4705-8C35-CDD32AF06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4" y="1690688"/>
            <a:ext cx="11717866" cy="4351338"/>
          </a:xfrm>
        </p:spPr>
        <p:txBody>
          <a:bodyPr/>
          <a:lstStyle/>
          <a:p>
            <a:r>
              <a:rPr lang="en-US" dirty="0" smtClean="0">
                <a:latin typeface="CCW Cursive Writing 19" panose="03050602040000000000" pitchFamily="66" charset="0"/>
              </a:rPr>
              <a:t>Answer the </a:t>
            </a:r>
            <a:r>
              <a:rPr lang="en-US" dirty="0">
                <a:latin typeface="CCW Cursive Writing 19" panose="03050602040000000000" pitchFamily="66" charset="0"/>
              </a:rPr>
              <a:t>questions about the </a:t>
            </a:r>
            <a:r>
              <a:rPr lang="en-US" dirty="0" smtClean="0">
                <a:latin typeface="CCW Cursive Writing 19" panose="03050602040000000000" pitchFamily="66" charset="0"/>
              </a:rPr>
              <a:t>African </a:t>
            </a:r>
            <a:r>
              <a:rPr lang="en-US" dirty="0">
                <a:latin typeface="CCW Cursive Writing 19" panose="03050602040000000000" pitchFamily="66" charset="0"/>
              </a:rPr>
              <a:t>Continent using the African </a:t>
            </a:r>
            <a:r>
              <a:rPr lang="en-US" dirty="0" smtClean="0">
                <a:latin typeface="CCW Cursive Writing 19" panose="03050602040000000000" pitchFamily="66" charset="0"/>
              </a:rPr>
              <a:t>map </a:t>
            </a:r>
            <a:r>
              <a:rPr lang="en-US" dirty="0">
                <a:latin typeface="CCW Cursive Writing 19" panose="03050602040000000000" pitchFamily="66" charset="0"/>
              </a:rPr>
              <a:t>and the compass.   </a:t>
            </a:r>
            <a:endParaRPr lang="en-GB" dirty="0">
              <a:latin typeface="CCW Cursive Writing 19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08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6EC07-95F5-453C-B678-4D7674F8D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E4883-1E7E-4DBE-9E74-58D0293C2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6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solidFill>
                  <a:srgbClr val="FF0000"/>
                </a:solidFill>
                <a:latin typeface="CCW Cursive Writing 19" panose="03050602040000000000"/>
              </a:rPr>
              <a:t>Skills</a:t>
            </a:r>
            <a:endParaRPr lang="en-GB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56DF6C9-7D93-4B55-9297-CBE3074FD56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 smtClean="0">
                <a:solidFill>
                  <a:srgbClr val="FF0000"/>
                </a:solidFill>
                <a:latin typeface="CCW Cursive Writing 19" panose="0305060204000000000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CCW Cursive Writing 19" panose="03050602040000000000"/>
              </a:rPr>
              <a:t>To </a:t>
            </a:r>
            <a:r>
              <a:rPr lang="en-GB" sz="3600" dirty="0">
                <a:latin typeface="CCW Cursive Writing 19" panose="03050602040000000000"/>
              </a:rPr>
              <a:t>locate continents, c</a:t>
            </a:r>
            <a:r>
              <a:rPr lang="en-GB" sz="3600" dirty="0" smtClean="0">
                <a:latin typeface="CCW Cursive Writing 19" panose="03050602040000000000"/>
              </a:rPr>
              <a:t>ountries </a:t>
            </a:r>
            <a:r>
              <a:rPr lang="en-GB" sz="3600" dirty="0">
                <a:latin typeface="CCW Cursive Writing 19" panose="03050602040000000000"/>
              </a:rPr>
              <a:t>and </a:t>
            </a:r>
            <a:r>
              <a:rPr lang="en-GB" sz="3600" dirty="0" smtClean="0">
                <a:latin typeface="CCW Cursive Writing 19" panose="03050602040000000000"/>
              </a:rPr>
              <a:t>oceans.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600" dirty="0">
              <a:latin typeface="CCW Cursive Writing 19" panose="0305060204000000000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>
                <a:latin typeface="CCW Cursive Writing 19" panose="03050602040000000000"/>
              </a:rPr>
              <a:t>To use compass directions </a:t>
            </a:r>
            <a:r>
              <a:rPr lang="en-GB" sz="3600" dirty="0" smtClean="0">
                <a:latin typeface="CCW Cursive Writing 19" panose="03050602040000000000"/>
              </a:rPr>
              <a:t>north</a:t>
            </a:r>
            <a:r>
              <a:rPr lang="en-GB" sz="3600" dirty="0">
                <a:latin typeface="CCW Cursive Writing 19" panose="03050602040000000000"/>
              </a:rPr>
              <a:t>, </a:t>
            </a:r>
            <a:r>
              <a:rPr lang="en-GB" sz="3600" dirty="0" smtClean="0">
                <a:latin typeface="CCW Cursive Writing 19" panose="03050602040000000000"/>
              </a:rPr>
              <a:t>south east</a:t>
            </a:r>
            <a:r>
              <a:rPr lang="en-GB" sz="3600" dirty="0">
                <a:latin typeface="CCW Cursive Writing 19" panose="03050602040000000000"/>
              </a:rPr>
              <a:t>, </a:t>
            </a:r>
            <a:r>
              <a:rPr lang="en-GB" sz="3600" dirty="0" smtClean="0">
                <a:latin typeface="CCW Cursive Writing 19" panose="03050602040000000000"/>
              </a:rPr>
              <a:t>west.</a:t>
            </a:r>
            <a:endParaRPr lang="en-GB" sz="3600" dirty="0">
              <a:latin typeface="CCW Cursive Writing 19" panose="0305060204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81037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0070C0"/>
                </a:solidFill>
                <a:latin typeface="CCW Cursive Writing 19" panose="03050602040000000000" pitchFamily="66" charset="0"/>
              </a:rPr>
              <a:t>Knowledge</a:t>
            </a:r>
            <a:endParaRPr lang="en-GB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4600" dirty="0" smtClean="0">
                <a:latin typeface="CCW Cursive Writing 19" panose="03050602040000000000" pitchFamily="66" charset="0"/>
              </a:rPr>
              <a:t>To </a:t>
            </a:r>
            <a:r>
              <a:rPr lang="en-GB" sz="4600" dirty="0">
                <a:solidFill>
                  <a:srgbClr val="FF0000"/>
                </a:solidFill>
                <a:latin typeface="CCW Cursive Writing 19" panose="03050602040000000000" pitchFamily="66" charset="0"/>
              </a:rPr>
              <a:t>locate</a:t>
            </a:r>
            <a:r>
              <a:rPr lang="en-GB" sz="4600" dirty="0">
                <a:latin typeface="CCW Cursive Writing 19" panose="03050602040000000000" pitchFamily="66" charset="0"/>
              </a:rPr>
              <a:t> the African </a:t>
            </a:r>
            <a:r>
              <a:rPr lang="en-GB" sz="4600" dirty="0" smtClean="0">
                <a:latin typeface="CCW Cursive Writing 19" panose="03050602040000000000" pitchFamily="66" charset="0"/>
              </a:rPr>
              <a:t>Continent.</a:t>
            </a:r>
          </a:p>
          <a:p>
            <a:pPr marL="0" indent="0">
              <a:buNone/>
            </a:pPr>
            <a:endParaRPr lang="en-GB" sz="4600" dirty="0">
              <a:latin typeface="CCW Cursive Writing 19" panose="03050602040000000000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4600" dirty="0">
                <a:latin typeface="CCW Cursive Writing 19" panose="03050602040000000000" pitchFamily="66" charset="0"/>
              </a:rPr>
              <a:t>To </a:t>
            </a:r>
            <a:r>
              <a:rPr lang="en-GB" sz="4600" dirty="0">
                <a:solidFill>
                  <a:srgbClr val="FF0000"/>
                </a:solidFill>
                <a:latin typeface="CCW Cursive Writing 19" panose="03050602040000000000" pitchFamily="66" charset="0"/>
              </a:rPr>
              <a:t>locate</a:t>
            </a:r>
            <a:r>
              <a:rPr lang="en-GB" sz="4600" dirty="0">
                <a:latin typeface="CCW Cursive Writing 19" panose="03050602040000000000" pitchFamily="66" charset="0"/>
              </a:rPr>
              <a:t> 4 countries in Africa </a:t>
            </a:r>
            <a:r>
              <a:rPr lang="en-GB" sz="4600" dirty="0" smtClean="0">
                <a:latin typeface="CCW Cursive Writing 19" panose="03050602040000000000" pitchFamily="66" charset="0"/>
              </a:rPr>
              <a:t>including Kenya.</a:t>
            </a:r>
          </a:p>
          <a:p>
            <a:pPr marL="0" indent="0">
              <a:buNone/>
            </a:pPr>
            <a:endParaRPr lang="en-GB" sz="4600" dirty="0">
              <a:latin typeface="CCW Cursive Writing 19" panose="03050602040000000000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4600" dirty="0">
                <a:latin typeface="CCW Cursive Writing 19" panose="03050602040000000000" pitchFamily="66" charset="0"/>
              </a:rPr>
              <a:t>To </a:t>
            </a:r>
            <a:r>
              <a:rPr lang="en-GB" sz="4600" dirty="0">
                <a:solidFill>
                  <a:srgbClr val="FF0000"/>
                </a:solidFill>
                <a:latin typeface="CCW Cursive Writing 19" panose="03050602040000000000" pitchFamily="66" charset="0"/>
              </a:rPr>
              <a:t>locate</a:t>
            </a:r>
            <a:r>
              <a:rPr lang="en-GB" sz="4600" dirty="0">
                <a:latin typeface="CCW Cursive Writing 19" panose="03050602040000000000" pitchFamily="66" charset="0"/>
              </a:rPr>
              <a:t> the seas and oceans around the African coast</a:t>
            </a:r>
            <a:r>
              <a:rPr lang="en-GB" sz="4200" dirty="0">
                <a:latin typeface="CCW Cursive Writing 19" panose="03050602040000000000" pitchFamily="66" charset="0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CCW Cursive Writing 19" panose="03050602040000000000" pitchFamily="66" charset="0"/>
              </a:rPr>
              <a:t>Monday 25</a:t>
            </a:r>
            <a:r>
              <a:rPr lang="en-GB" b="1" u="sng" baseline="30000" dirty="0" smtClean="0">
                <a:latin typeface="CCW Cursive Writing 19" panose="03050602040000000000" pitchFamily="66" charset="0"/>
              </a:rPr>
              <a:t>th</a:t>
            </a:r>
            <a:r>
              <a:rPr lang="en-GB" b="1" u="sng" baseline="30000" dirty="0">
                <a:latin typeface="CCW Cursive Writing 19" panose="03050602040000000000" pitchFamily="66" charset="0"/>
              </a:rPr>
              <a:t> </a:t>
            </a:r>
            <a:r>
              <a:rPr lang="en-GB" b="1" u="sng" dirty="0" smtClean="0">
                <a:latin typeface="CCW Cursive Writing 19" panose="03050602040000000000" pitchFamily="66" charset="0"/>
              </a:rPr>
              <a:t> January </a:t>
            </a:r>
            <a:endParaRPr lang="en-GB" b="1" u="sng" dirty="0">
              <a:latin typeface="CCW Cursive Writing 19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800" b="1" u="sng" dirty="0" smtClean="0">
                <a:latin typeface="CCW Cursive Writing 19" panose="03050602040000000000" pitchFamily="66" charset="0"/>
              </a:rPr>
              <a:t>Ge: </a:t>
            </a:r>
            <a:r>
              <a:rPr lang="en-GB" sz="4800" b="1" u="sng" dirty="0">
                <a:latin typeface="CCW Cursive Writing 19" panose="03050602040000000000" pitchFamily="66" charset="0"/>
              </a:rPr>
              <a:t>The African Continent</a:t>
            </a:r>
          </a:p>
          <a:p>
            <a:pPr marL="0" indent="0">
              <a:buNone/>
            </a:pPr>
            <a:endParaRPr lang="en-GB" b="1" u="sng" dirty="0">
              <a:latin typeface="CCW Cursive Writing 19" panose="03050602040000000000" pitchFamily="66" charset="0"/>
            </a:endParaRPr>
          </a:p>
          <a:p>
            <a:pPr marL="0" indent="0">
              <a:buNone/>
            </a:pPr>
            <a:endParaRPr lang="en-GB" b="1" u="sng" dirty="0">
              <a:latin typeface="CCW Cursive Writing 19" panose="03050602040000000000" pitchFamily="66" charset="0"/>
            </a:endParaRPr>
          </a:p>
          <a:p>
            <a:pPr marL="0" indent="0">
              <a:buNone/>
            </a:pPr>
            <a:endParaRPr lang="en-GB" b="1" u="sng" dirty="0">
              <a:latin typeface="CCW Cursive Writing 19" panose="03050602040000000000" pitchFamily="66" charset="0"/>
            </a:endParaRPr>
          </a:p>
          <a:p>
            <a:pPr marL="0" indent="0">
              <a:buNone/>
            </a:pPr>
            <a:endParaRPr lang="en-GB" b="1" u="sng" dirty="0">
              <a:latin typeface="CCW Cursive Writing 19" panose="03050602040000000000" pitchFamily="66" charset="0"/>
            </a:endParaRPr>
          </a:p>
          <a:p>
            <a:pPr marL="0" indent="0">
              <a:buNone/>
            </a:pPr>
            <a:r>
              <a:rPr lang="en-GB" b="1" u="sng" dirty="0">
                <a:latin typeface="CCW Cursive Writing 19" panose="03050602040000000000" pitchFamily="66" charset="0"/>
              </a:rPr>
              <a:t> </a:t>
            </a:r>
          </a:p>
        </p:txBody>
      </p:sp>
      <p:pic>
        <p:nvPicPr>
          <p:cNvPr id="4" name="Content Placeholder 3" descr="Africa Map">
            <a:extLst>
              <a:ext uri="{FF2B5EF4-FFF2-40B4-BE49-F238E27FC236}">
                <a16:creationId xmlns:a16="http://schemas.microsoft.com/office/drawing/2014/main" id="{7F2B626B-7195-4210-834B-BB792FDF32EB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099" y="2755662"/>
            <a:ext cx="2626701" cy="3284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26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CCW Cursive Writing 19" panose="03050602040000000000" pitchFamily="66" charset="0"/>
              </a:rPr>
              <a:t>Previous Learning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91" y="1160607"/>
            <a:ext cx="1135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>
                <a:latin typeface="CCW Cursive Writing 19" panose="03050602040000000000" pitchFamily="66" charset="0"/>
              </a:rPr>
              <a:t>Last week in Geography  you leant about: </a:t>
            </a:r>
          </a:p>
          <a:p>
            <a:endParaRPr lang="en-GB" dirty="0">
              <a:latin typeface="CCW Cursive Writing 19" panose="03050602040000000000" pitchFamily="66" charset="0"/>
            </a:endParaRPr>
          </a:p>
          <a:p>
            <a:r>
              <a:rPr lang="en-GB" dirty="0">
                <a:latin typeface="CCW Cursive Writing 19" panose="03050602040000000000" pitchFamily="66" charset="0"/>
              </a:rPr>
              <a:t>Continents and </a:t>
            </a:r>
            <a:r>
              <a:rPr lang="en-GB" dirty="0" smtClean="0">
                <a:latin typeface="CCW Cursive Writing 19" panose="03050602040000000000" pitchFamily="66" charset="0"/>
              </a:rPr>
              <a:t>oceans.</a:t>
            </a:r>
            <a:endParaRPr lang="en-GB" dirty="0">
              <a:latin typeface="CCW Cursive Writing 19" panose="03050602040000000000" pitchFamily="66" charset="0"/>
            </a:endParaRPr>
          </a:p>
          <a:p>
            <a:endParaRPr lang="en-GB" dirty="0">
              <a:latin typeface="CCW Cursive Writing 19" panose="03050602040000000000" pitchFamily="66" charset="0"/>
            </a:endParaRPr>
          </a:p>
          <a:p>
            <a:r>
              <a:rPr lang="en-GB" dirty="0">
                <a:latin typeface="CCW Cursive Writing 19" panose="03050602040000000000" pitchFamily="66" charset="0"/>
              </a:rPr>
              <a:t>Who can remember the name of any continents?</a:t>
            </a:r>
          </a:p>
          <a:p>
            <a:endParaRPr lang="en-GB" dirty="0">
              <a:latin typeface="CCW Cursive Writing 19" panose="03050602040000000000" pitchFamily="66" charset="0"/>
            </a:endParaRPr>
          </a:p>
          <a:p>
            <a:r>
              <a:rPr lang="en-GB" dirty="0">
                <a:latin typeface="CCW Cursive Writing 19" panose="03050602040000000000" pitchFamily="66" charset="0"/>
              </a:rPr>
              <a:t> Who can remember the names of </a:t>
            </a:r>
            <a:r>
              <a:rPr lang="en-GB" dirty="0" smtClean="0">
                <a:latin typeface="CCW Cursive Writing 19" panose="03050602040000000000" pitchFamily="66" charset="0"/>
              </a:rPr>
              <a:t>any oceans</a:t>
            </a:r>
            <a:r>
              <a:rPr lang="en-GB" dirty="0">
                <a:latin typeface="CCW Cursive Writing 19" panose="03050602040000000000" pitchFamily="66" charset="0"/>
              </a:rPr>
              <a:t>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2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1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1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7389"/>
            <a:ext cx="10515600" cy="1325563"/>
          </a:xfrm>
        </p:spPr>
        <p:txBody>
          <a:bodyPr/>
          <a:lstStyle/>
          <a:p>
            <a:r>
              <a:rPr lang="en-GB" b="1" u="sng" dirty="0" smtClean="0">
                <a:solidFill>
                  <a:srgbClr val="FF0000"/>
                </a:solidFill>
                <a:latin typeface="CCW Cursive Writing 19" panose="03050602040000000000" pitchFamily="66" charset="0"/>
              </a:rPr>
              <a:t>Key Vocabulary </a:t>
            </a:r>
            <a:endParaRPr lang="en-GB" b="1" u="sng" dirty="0">
              <a:solidFill>
                <a:srgbClr val="FF0000"/>
              </a:solidFill>
              <a:latin typeface="CCW Cursive Writing 19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8174"/>
            <a:ext cx="12192000" cy="5825477"/>
          </a:xfrm>
        </p:spPr>
        <p:txBody>
          <a:bodyPr>
            <a:normAutofit/>
          </a:bodyPr>
          <a:lstStyle/>
          <a:p>
            <a:r>
              <a:rPr lang="en-GB" b="1" dirty="0">
                <a:latin typeface="CCW Cursive Writing 19" panose="03050602040000000000" pitchFamily="66" charset="0"/>
              </a:rPr>
              <a:t>Africa, </a:t>
            </a:r>
            <a:r>
              <a:rPr lang="en-GB" b="1" dirty="0" smtClean="0">
                <a:latin typeface="CCW Cursive Writing 19" panose="03050602040000000000" pitchFamily="66" charset="0"/>
              </a:rPr>
              <a:t> continent</a:t>
            </a:r>
            <a:r>
              <a:rPr lang="en-GB" b="1" dirty="0">
                <a:latin typeface="CCW Cursive Writing 19" panose="03050602040000000000" pitchFamily="66" charset="0"/>
              </a:rPr>
              <a:t>, </a:t>
            </a:r>
            <a:r>
              <a:rPr lang="en-GB" b="1" dirty="0" smtClean="0">
                <a:latin typeface="CCW Cursive Writing 19" panose="03050602040000000000" pitchFamily="66" charset="0"/>
              </a:rPr>
              <a:t>countries, world</a:t>
            </a:r>
          </a:p>
          <a:p>
            <a:endParaRPr lang="en-GB" b="1" dirty="0">
              <a:latin typeface="CCW Cursive Writing 19" panose="03050602040000000000" pitchFamily="66" charset="0"/>
            </a:endParaRPr>
          </a:p>
          <a:p>
            <a:r>
              <a:rPr lang="en-GB" b="1" dirty="0" smtClean="0">
                <a:latin typeface="CCW Cursive Writing 19" panose="03050602040000000000" pitchFamily="66" charset="0"/>
              </a:rPr>
              <a:t>map</a:t>
            </a:r>
            <a:r>
              <a:rPr lang="en-GB" b="1" dirty="0">
                <a:latin typeface="CCW Cursive Writing 19" panose="03050602040000000000" pitchFamily="66" charset="0"/>
              </a:rPr>
              <a:t>, oceans, </a:t>
            </a:r>
            <a:r>
              <a:rPr lang="en-GB" b="1" dirty="0" smtClean="0">
                <a:latin typeface="CCW Cursive Writing 19" panose="03050602040000000000" pitchFamily="66" charset="0"/>
              </a:rPr>
              <a:t>surrounding, coast</a:t>
            </a:r>
            <a:r>
              <a:rPr lang="en-GB" b="1" dirty="0">
                <a:latin typeface="CCW Cursive Writing 19" panose="03050602040000000000" pitchFamily="66" charset="0"/>
              </a:rPr>
              <a:t>, </a:t>
            </a:r>
            <a:endParaRPr lang="en-GB" b="1" dirty="0" smtClean="0">
              <a:latin typeface="CCW Cursive Writing 19" panose="03050602040000000000" pitchFamily="66" charset="0"/>
            </a:endParaRPr>
          </a:p>
          <a:p>
            <a:endParaRPr lang="en-GB" b="1" dirty="0">
              <a:latin typeface="CCW Cursive Writing 19" panose="03050602040000000000" pitchFamily="66" charset="0"/>
            </a:endParaRPr>
          </a:p>
          <a:p>
            <a:r>
              <a:rPr lang="en-GB" b="1" dirty="0" smtClean="0">
                <a:latin typeface="CCW Cursive Writing 19" panose="03050602040000000000" pitchFamily="66" charset="0"/>
              </a:rPr>
              <a:t>Kenya</a:t>
            </a:r>
            <a:r>
              <a:rPr lang="en-GB" b="1" dirty="0">
                <a:latin typeface="CCW Cursive Writing 19" panose="03050602040000000000" pitchFamily="66" charset="0"/>
              </a:rPr>
              <a:t>, locate, smallest, largest, </a:t>
            </a:r>
          </a:p>
          <a:p>
            <a:pPr marL="0" indent="0">
              <a:buNone/>
            </a:pPr>
            <a:endParaRPr lang="en-GB" b="1" dirty="0">
              <a:latin typeface="CCW Cursive Writing 19" panose="03050602040000000000" pitchFamily="66" charset="0"/>
            </a:endParaRPr>
          </a:p>
          <a:p>
            <a:r>
              <a:rPr lang="en-GB" b="1" dirty="0">
                <a:latin typeface="CCW Cursive Writing 19" panose="03050602040000000000" pitchFamily="66" charset="0"/>
              </a:rPr>
              <a:t>c</a:t>
            </a:r>
            <a:r>
              <a:rPr lang="en-GB" b="1" dirty="0" smtClean="0">
                <a:latin typeface="CCW Cursive Writing 19" panose="03050602040000000000" pitchFamily="66" charset="0"/>
              </a:rPr>
              <a:t>ompass </a:t>
            </a:r>
            <a:r>
              <a:rPr lang="en-GB" b="1" dirty="0">
                <a:latin typeface="CCW Cursive Writing 19" panose="03050602040000000000" pitchFamily="66" charset="0"/>
              </a:rPr>
              <a:t>directions </a:t>
            </a:r>
            <a:r>
              <a:rPr lang="en-GB" b="1" dirty="0" smtClean="0">
                <a:latin typeface="CCW Cursive Writing 19" panose="03050602040000000000" pitchFamily="66" charset="0"/>
              </a:rPr>
              <a:t>north</a:t>
            </a:r>
            <a:r>
              <a:rPr lang="en-GB" b="1" dirty="0">
                <a:latin typeface="CCW Cursive Writing 19" panose="03050602040000000000" pitchFamily="66" charset="0"/>
              </a:rPr>
              <a:t>, </a:t>
            </a:r>
            <a:r>
              <a:rPr lang="en-GB" b="1" dirty="0" smtClean="0">
                <a:latin typeface="CCW Cursive Writing 19" panose="03050602040000000000" pitchFamily="66" charset="0"/>
              </a:rPr>
              <a:t>south </a:t>
            </a:r>
            <a:r>
              <a:rPr lang="en-GB" b="1" dirty="0">
                <a:latin typeface="CCW Cursive Writing 19" panose="03050602040000000000" pitchFamily="66" charset="0"/>
              </a:rPr>
              <a:t>e</a:t>
            </a:r>
            <a:r>
              <a:rPr lang="en-GB" b="1" dirty="0" smtClean="0">
                <a:latin typeface="CCW Cursive Writing 19" panose="03050602040000000000" pitchFamily="66" charset="0"/>
              </a:rPr>
              <a:t>ast</a:t>
            </a:r>
            <a:r>
              <a:rPr lang="en-GB" b="1" dirty="0">
                <a:latin typeface="CCW Cursive Writing 19" panose="03050602040000000000" pitchFamily="66" charset="0"/>
              </a:rPr>
              <a:t>, </a:t>
            </a:r>
            <a:r>
              <a:rPr lang="en-GB" b="1" dirty="0" smtClean="0">
                <a:latin typeface="CCW Cursive Writing 19" panose="03050602040000000000" pitchFamily="66" charset="0"/>
              </a:rPr>
              <a:t>west</a:t>
            </a:r>
            <a:r>
              <a:rPr lang="en-GB" b="1" dirty="0">
                <a:latin typeface="CCW Cursive Writing 19" panose="03050602040000000000" pitchFamily="66" charset="0"/>
              </a:rPr>
              <a:t>, </a:t>
            </a:r>
            <a:endParaRPr lang="en-GB" b="1" i="1" dirty="0" smtClean="0">
              <a:latin typeface="CCW Cursive Writing 19" panose="03050602040000000000" pitchFamily="66" charset="0"/>
            </a:endParaRPr>
          </a:p>
          <a:p>
            <a:pPr marL="0" indent="0">
              <a:buNone/>
            </a:pPr>
            <a:endParaRPr lang="en-GB" i="1" u="sng" dirty="0" smtClean="0">
              <a:latin typeface="CCW Cursive Writing 19" panose="03050602040000000000" pitchFamily="66" charset="0"/>
            </a:endParaRPr>
          </a:p>
          <a:p>
            <a:pPr lvl="2"/>
            <a:endParaRPr lang="en-GB" i="1" u="sng" dirty="0">
              <a:latin typeface="CCW Cursive Writing 19" panose="03050602040000000000" pitchFamily="66" charset="0"/>
            </a:endParaRPr>
          </a:p>
          <a:p>
            <a:pPr marL="914400" lvl="2" indent="0">
              <a:buNone/>
            </a:pPr>
            <a:endParaRPr lang="en-GB" b="1" i="1" dirty="0">
              <a:latin typeface="CCW Cursive Writing 19" panose="03050602040000000000" pitchFamily="66" charset="0"/>
            </a:endParaRPr>
          </a:p>
          <a:p>
            <a:pPr marL="914400" lvl="2" indent="0">
              <a:buNone/>
            </a:pPr>
            <a:endParaRPr lang="en-GB" i="1" dirty="0">
              <a:latin typeface="CCW Cursive Writing 19" panose="03050602040000000000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447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>
                <a:latin typeface="CCW Cursive Writing 19" panose="03050602040000000000" pitchFamily="66" charset="0"/>
              </a:rPr>
              <a:t>New Vocabulary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GB" sz="4800" b="1" i="1" dirty="0">
                <a:latin typeface="CCW Cursive Writing 19" panose="03050602040000000000" pitchFamily="66" charset="0"/>
              </a:rPr>
              <a:t>Coastline</a:t>
            </a:r>
          </a:p>
          <a:p>
            <a:pPr lvl="2"/>
            <a:endParaRPr lang="en-GB" sz="4800" b="1" i="1" dirty="0">
              <a:latin typeface="CCW Cursive Writing 19" panose="03050602040000000000" pitchFamily="66" charset="0"/>
            </a:endParaRPr>
          </a:p>
          <a:p>
            <a:pPr lvl="2"/>
            <a:r>
              <a:rPr lang="en-GB" sz="4800" b="1" i="1" dirty="0">
                <a:latin typeface="CCW Cursive Writing 19" panose="03050602040000000000" pitchFamily="66" charset="0"/>
              </a:rPr>
              <a:t>Borders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57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frica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793" y="-106344"/>
            <a:ext cx="7743674" cy="69643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274501" y="5607353"/>
            <a:ext cx="34294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>
                <a:latin typeface="CCW Cursive Writing 19" panose="03050602040000000000" pitchFamily="66" charset="0"/>
              </a:rPr>
              <a:t>African coastline</a:t>
            </a:r>
            <a:endParaRPr lang="en-GB" sz="2800" dirty="0">
              <a:latin typeface="CCW Cursive Writing 19" panose="03050602040000000000" pitchFamily="66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DB8BB7D-591C-4100-8E12-18ED822E766C}"/>
              </a:ext>
            </a:extLst>
          </p:cNvPr>
          <p:cNvCxnSpPr>
            <a:cxnSpLocks/>
          </p:cNvCxnSpPr>
          <p:nvPr/>
        </p:nvCxnSpPr>
        <p:spPr>
          <a:xfrm>
            <a:off x="4521199" y="6015315"/>
            <a:ext cx="1109133" cy="3193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54B6F73-310F-4580-9FDB-AE07E7F37D07}"/>
              </a:ext>
            </a:extLst>
          </p:cNvPr>
          <p:cNvCxnSpPr>
            <a:cxnSpLocks/>
          </p:cNvCxnSpPr>
          <p:nvPr/>
        </p:nvCxnSpPr>
        <p:spPr>
          <a:xfrm>
            <a:off x="4055533" y="4462457"/>
            <a:ext cx="2040467" cy="4254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1C630137-2FB4-4033-9F34-4508ED0AF8EE}"/>
              </a:ext>
            </a:extLst>
          </p:cNvPr>
          <p:cNvSpPr/>
          <p:nvPr/>
        </p:nvSpPr>
        <p:spPr>
          <a:xfrm>
            <a:off x="3295683" y="4037013"/>
            <a:ext cx="34294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CCW Cursive Writing 19" panose="03050602040000000000" pitchFamily="66" charset="0"/>
              </a:rPr>
              <a:t>Borders</a:t>
            </a:r>
            <a:endParaRPr lang="en-GB" sz="2800" dirty="0">
              <a:latin typeface="CCW Cursive Writing 19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04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214</Words>
  <Application>Microsoft Office PowerPoint</Application>
  <PresentationFormat>Widescreen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CCW Cursive Writing 19</vt:lpstr>
      <vt:lpstr>Office Theme</vt:lpstr>
      <vt:lpstr>Geography </vt:lpstr>
      <vt:lpstr>Skills</vt:lpstr>
      <vt:lpstr>Knowledge</vt:lpstr>
      <vt:lpstr>Monday 25th  January </vt:lpstr>
      <vt:lpstr>Previous Learning </vt:lpstr>
      <vt:lpstr>PowerPoint Presentation</vt:lpstr>
      <vt:lpstr>Key Vocabulary </vt:lpstr>
      <vt:lpstr>New Vocabulary</vt:lpstr>
      <vt:lpstr>PowerPoint Presentation</vt:lpstr>
      <vt:lpstr>PowerPoint Presentation</vt:lpstr>
      <vt:lpstr>PowerPoint Presentation</vt:lpstr>
      <vt:lpstr>PowerPoint Presentation</vt:lpstr>
      <vt:lpstr>Independent Task 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</dc:title>
  <dc:creator>Miss S Gregory</dc:creator>
  <cp:lastModifiedBy>Mrs B Laden</cp:lastModifiedBy>
  <cp:revision>24</cp:revision>
  <dcterms:created xsi:type="dcterms:W3CDTF">2020-01-15T13:56:32Z</dcterms:created>
  <dcterms:modified xsi:type="dcterms:W3CDTF">2021-01-20T11:55:29Z</dcterms:modified>
</cp:coreProperties>
</file>