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3"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B11BEA1-FFAC-45C2-8A62-92B00FB65CC8}" type="datetimeFigureOut">
              <a:rPr lang="en-GB" smtClean="0"/>
              <a:t>22/01/2021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AC40679-47BB-49E6-A84E-E11416D87EAC}" type="slidenum">
              <a:rPr lang="en-GB" smtClean="0"/>
              <a:t>‹#›</a:t>
            </a:fld>
            <a:endParaRPr lang="en-GB"/>
          </a:p>
        </p:txBody>
      </p:sp>
    </p:spTree>
    <p:extLst>
      <p:ext uri="{BB962C8B-B14F-4D97-AF65-F5344CB8AC3E}">
        <p14:creationId xmlns:p14="http://schemas.microsoft.com/office/powerpoint/2010/main" val="1909703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B11BEA1-FFAC-45C2-8A62-92B00FB65CC8}" type="datetimeFigureOut">
              <a:rPr lang="en-GB" smtClean="0"/>
              <a:t>22/01/2021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AC40679-47BB-49E6-A84E-E11416D87EAC}" type="slidenum">
              <a:rPr lang="en-GB" smtClean="0"/>
              <a:t>‹#›</a:t>
            </a:fld>
            <a:endParaRPr lang="en-GB"/>
          </a:p>
        </p:txBody>
      </p:sp>
    </p:spTree>
    <p:extLst>
      <p:ext uri="{BB962C8B-B14F-4D97-AF65-F5344CB8AC3E}">
        <p14:creationId xmlns:p14="http://schemas.microsoft.com/office/powerpoint/2010/main" val="602861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B11BEA1-FFAC-45C2-8A62-92B00FB65CC8}" type="datetimeFigureOut">
              <a:rPr lang="en-GB" smtClean="0"/>
              <a:t>22/01/2021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AC40679-47BB-49E6-A84E-E11416D87EAC}" type="slidenum">
              <a:rPr lang="en-GB" smtClean="0"/>
              <a:t>‹#›</a:t>
            </a:fld>
            <a:endParaRPr lang="en-GB"/>
          </a:p>
        </p:txBody>
      </p:sp>
    </p:spTree>
    <p:extLst>
      <p:ext uri="{BB962C8B-B14F-4D97-AF65-F5344CB8AC3E}">
        <p14:creationId xmlns:p14="http://schemas.microsoft.com/office/powerpoint/2010/main" val="3907007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B11BEA1-FFAC-45C2-8A62-92B00FB65CC8}" type="datetimeFigureOut">
              <a:rPr lang="en-GB" smtClean="0"/>
              <a:t>22/01/2021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AC40679-47BB-49E6-A84E-E11416D87EAC}" type="slidenum">
              <a:rPr lang="en-GB" smtClean="0"/>
              <a:t>‹#›</a:t>
            </a:fld>
            <a:endParaRPr lang="en-GB"/>
          </a:p>
        </p:txBody>
      </p:sp>
    </p:spTree>
    <p:extLst>
      <p:ext uri="{BB962C8B-B14F-4D97-AF65-F5344CB8AC3E}">
        <p14:creationId xmlns:p14="http://schemas.microsoft.com/office/powerpoint/2010/main" val="2036204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B11BEA1-FFAC-45C2-8A62-92B00FB65CC8}" type="datetimeFigureOut">
              <a:rPr lang="en-GB" smtClean="0"/>
              <a:t>22/01/2021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AC40679-47BB-49E6-A84E-E11416D87EAC}" type="slidenum">
              <a:rPr lang="en-GB" smtClean="0"/>
              <a:t>‹#›</a:t>
            </a:fld>
            <a:endParaRPr lang="en-GB"/>
          </a:p>
        </p:txBody>
      </p:sp>
    </p:spTree>
    <p:extLst>
      <p:ext uri="{BB962C8B-B14F-4D97-AF65-F5344CB8AC3E}">
        <p14:creationId xmlns:p14="http://schemas.microsoft.com/office/powerpoint/2010/main" val="2774010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B11BEA1-FFAC-45C2-8A62-92B00FB65CC8}" type="datetimeFigureOut">
              <a:rPr lang="en-GB" smtClean="0"/>
              <a:t>22/01/2021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AC40679-47BB-49E6-A84E-E11416D87EAC}" type="slidenum">
              <a:rPr lang="en-GB" smtClean="0"/>
              <a:t>‹#›</a:t>
            </a:fld>
            <a:endParaRPr lang="en-GB"/>
          </a:p>
        </p:txBody>
      </p:sp>
    </p:spTree>
    <p:extLst>
      <p:ext uri="{BB962C8B-B14F-4D97-AF65-F5344CB8AC3E}">
        <p14:creationId xmlns:p14="http://schemas.microsoft.com/office/powerpoint/2010/main" val="2400697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B11BEA1-FFAC-45C2-8A62-92B00FB65CC8}" type="datetimeFigureOut">
              <a:rPr lang="en-GB" smtClean="0"/>
              <a:t>22/01/2021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AC40679-47BB-49E6-A84E-E11416D87EAC}" type="slidenum">
              <a:rPr lang="en-GB" smtClean="0"/>
              <a:t>‹#›</a:t>
            </a:fld>
            <a:endParaRPr lang="en-GB"/>
          </a:p>
        </p:txBody>
      </p:sp>
    </p:spTree>
    <p:extLst>
      <p:ext uri="{BB962C8B-B14F-4D97-AF65-F5344CB8AC3E}">
        <p14:creationId xmlns:p14="http://schemas.microsoft.com/office/powerpoint/2010/main" val="1220621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B11BEA1-FFAC-45C2-8A62-92B00FB65CC8}" type="datetimeFigureOut">
              <a:rPr lang="en-GB" smtClean="0"/>
              <a:t>22/01/2021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AC40679-47BB-49E6-A84E-E11416D87EAC}" type="slidenum">
              <a:rPr lang="en-GB" smtClean="0"/>
              <a:t>‹#›</a:t>
            </a:fld>
            <a:endParaRPr lang="en-GB"/>
          </a:p>
        </p:txBody>
      </p:sp>
    </p:spTree>
    <p:extLst>
      <p:ext uri="{BB962C8B-B14F-4D97-AF65-F5344CB8AC3E}">
        <p14:creationId xmlns:p14="http://schemas.microsoft.com/office/powerpoint/2010/main" val="3837478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11BEA1-FFAC-45C2-8A62-92B00FB65CC8}" type="datetimeFigureOut">
              <a:rPr lang="en-GB" smtClean="0"/>
              <a:t>22/01/2021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AC40679-47BB-49E6-A84E-E11416D87EAC}" type="slidenum">
              <a:rPr lang="en-GB" smtClean="0"/>
              <a:t>‹#›</a:t>
            </a:fld>
            <a:endParaRPr lang="en-GB"/>
          </a:p>
        </p:txBody>
      </p:sp>
    </p:spTree>
    <p:extLst>
      <p:ext uri="{BB962C8B-B14F-4D97-AF65-F5344CB8AC3E}">
        <p14:creationId xmlns:p14="http://schemas.microsoft.com/office/powerpoint/2010/main" val="1497892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B11BEA1-FFAC-45C2-8A62-92B00FB65CC8}" type="datetimeFigureOut">
              <a:rPr lang="en-GB" smtClean="0"/>
              <a:t>22/01/2021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AC40679-47BB-49E6-A84E-E11416D87EAC}" type="slidenum">
              <a:rPr lang="en-GB" smtClean="0"/>
              <a:t>‹#›</a:t>
            </a:fld>
            <a:endParaRPr lang="en-GB"/>
          </a:p>
        </p:txBody>
      </p:sp>
    </p:spTree>
    <p:extLst>
      <p:ext uri="{BB962C8B-B14F-4D97-AF65-F5344CB8AC3E}">
        <p14:creationId xmlns:p14="http://schemas.microsoft.com/office/powerpoint/2010/main" val="1141907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B11BEA1-FFAC-45C2-8A62-92B00FB65CC8}" type="datetimeFigureOut">
              <a:rPr lang="en-GB" smtClean="0"/>
              <a:t>22/01/2021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AC40679-47BB-49E6-A84E-E11416D87EAC}" type="slidenum">
              <a:rPr lang="en-GB" smtClean="0"/>
              <a:t>‹#›</a:t>
            </a:fld>
            <a:endParaRPr lang="en-GB"/>
          </a:p>
        </p:txBody>
      </p:sp>
    </p:spTree>
    <p:extLst>
      <p:ext uri="{BB962C8B-B14F-4D97-AF65-F5344CB8AC3E}">
        <p14:creationId xmlns:p14="http://schemas.microsoft.com/office/powerpoint/2010/main" val="145019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11BEA1-FFAC-45C2-8A62-92B00FB65CC8}" type="datetimeFigureOut">
              <a:rPr lang="en-GB" smtClean="0"/>
              <a:t>22/01/2021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C40679-47BB-49E6-A84E-E11416D87EAC}" type="slidenum">
              <a:rPr lang="en-GB" smtClean="0"/>
              <a:t>‹#›</a:t>
            </a:fld>
            <a:endParaRPr lang="en-GB"/>
          </a:p>
        </p:txBody>
      </p:sp>
    </p:spTree>
    <p:extLst>
      <p:ext uri="{BB962C8B-B14F-4D97-AF65-F5344CB8AC3E}">
        <p14:creationId xmlns:p14="http://schemas.microsoft.com/office/powerpoint/2010/main" val="27296716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Figurative Language</a:t>
            </a:r>
            <a:endParaRPr lang="en-GB" dirty="0"/>
          </a:p>
        </p:txBody>
      </p:sp>
      <p:sp>
        <p:nvSpPr>
          <p:cNvPr id="3" name="Subtitle 2"/>
          <p:cNvSpPr>
            <a:spLocks noGrp="1"/>
          </p:cNvSpPr>
          <p:nvPr>
            <p:ph type="subTitle" idx="1"/>
          </p:nvPr>
        </p:nvSpPr>
        <p:spPr/>
        <p:txBody>
          <a:bodyPr/>
          <a:lstStyle/>
          <a:p>
            <a:r>
              <a:rPr lang="en-GB" dirty="0" smtClean="0"/>
              <a:t>What is it?</a:t>
            </a:r>
            <a:endParaRPr lang="en-GB" dirty="0"/>
          </a:p>
        </p:txBody>
      </p:sp>
    </p:spTree>
    <p:extLst>
      <p:ext uri="{BB962C8B-B14F-4D97-AF65-F5344CB8AC3E}">
        <p14:creationId xmlns:p14="http://schemas.microsoft.com/office/powerpoint/2010/main" val="2433385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3813" y="952500"/>
            <a:ext cx="12239625" cy="4953000"/>
          </a:xfrm>
          <a:prstGeom prst="rect">
            <a:avLst/>
          </a:prstGeom>
        </p:spPr>
      </p:pic>
      <p:sp>
        <p:nvSpPr>
          <p:cNvPr id="3" name="TextBox 2"/>
          <p:cNvSpPr txBox="1"/>
          <p:nvPr/>
        </p:nvSpPr>
        <p:spPr>
          <a:xfrm>
            <a:off x="640080" y="5843847"/>
            <a:ext cx="10715105" cy="646331"/>
          </a:xfrm>
          <a:prstGeom prst="rect">
            <a:avLst/>
          </a:prstGeom>
          <a:noFill/>
        </p:spPr>
        <p:txBody>
          <a:bodyPr wrap="square" rtlCol="0">
            <a:spAutoFit/>
          </a:bodyPr>
          <a:lstStyle/>
          <a:p>
            <a:r>
              <a:rPr lang="en-GB" sz="3600" dirty="0" smtClean="0">
                <a:latin typeface="Comic Sans MS" panose="030F0702030302020204" pitchFamily="66" charset="0"/>
              </a:rPr>
              <a:t>These are all examples of figurative language.</a:t>
            </a:r>
            <a:endParaRPr lang="en-GB" sz="3600" dirty="0">
              <a:latin typeface="Comic Sans MS" panose="030F0702030302020204" pitchFamily="66" charset="0"/>
            </a:endParaRPr>
          </a:p>
        </p:txBody>
      </p:sp>
    </p:spTree>
    <p:extLst>
      <p:ext uri="{BB962C8B-B14F-4D97-AF65-F5344CB8AC3E}">
        <p14:creationId xmlns:p14="http://schemas.microsoft.com/office/powerpoint/2010/main" val="3393642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7015" y="0"/>
            <a:ext cx="11982450" cy="1762125"/>
          </a:xfrm>
          <a:prstGeom prst="rect">
            <a:avLst/>
          </a:prstGeom>
        </p:spPr>
      </p:pic>
      <p:sp>
        <p:nvSpPr>
          <p:cNvPr id="3" name="TextBox 2"/>
          <p:cNvSpPr txBox="1"/>
          <p:nvPr/>
        </p:nvSpPr>
        <p:spPr>
          <a:xfrm>
            <a:off x="974883" y="1762125"/>
            <a:ext cx="10066713" cy="646331"/>
          </a:xfrm>
          <a:prstGeom prst="rect">
            <a:avLst/>
          </a:prstGeom>
          <a:noFill/>
        </p:spPr>
        <p:txBody>
          <a:bodyPr wrap="square" rtlCol="0">
            <a:spAutoFit/>
          </a:bodyPr>
          <a:lstStyle/>
          <a:p>
            <a:r>
              <a:rPr lang="en-GB" dirty="0" smtClean="0"/>
              <a:t>Take a look, and insert in the grid if you think the language is personification, an idiom, simile, metaphor, alliteration hyperbole or onomatopoeia. It might be easier to just write the number from each card.</a:t>
            </a:r>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3125721039"/>
              </p:ext>
            </p:extLst>
          </p:nvPr>
        </p:nvGraphicFramePr>
        <p:xfrm>
          <a:off x="2812138" y="2821510"/>
          <a:ext cx="5467340" cy="3363319"/>
        </p:xfrm>
        <a:graphic>
          <a:graphicData uri="http://schemas.openxmlformats.org/drawingml/2006/table">
            <a:tbl>
              <a:tblPr firstRow="1" firstCol="1" bandRow="1"/>
              <a:tblGrid>
                <a:gridCol w="742694">
                  <a:extLst>
                    <a:ext uri="{9D8B030D-6E8A-4147-A177-3AD203B41FA5}">
                      <a16:colId xmlns:a16="http://schemas.microsoft.com/office/drawing/2014/main" val="2332623771"/>
                    </a:ext>
                  </a:extLst>
                </a:gridCol>
                <a:gridCol w="794377">
                  <a:extLst>
                    <a:ext uri="{9D8B030D-6E8A-4147-A177-3AD203B41FA5}">
                      <a16:colId xmlns:a16="http://schemas.microsoft.com/office/drawing/2014/main" val="53888349"/>
                    </a:ext>
                  </a:extLst>
                </a:gridCol>
                <a:gridCol w="857135">
                  <a:extLst>
                    <a:ext uri="{9D8B030D-6E8A-4147-A177-3AD203B41FA5}">
                      <a16:colId xmlns:a16="http://schemas.microsoft.com/office/drawing/2014/main" val="616345698"/>
                    </a:ext>
                  </a:extLst>
                </a:gridCol>
                <a:gridCol w="858142">
                  <a:extLst>
                    <a:ext uri="{9D8B030D-6E8A-4147-A177-3AD203B41FA5}">
                      <a16:colId xmlns:a16="http://schemas.microsoft.com/office/drawing/2014/main" val="284882739"/>
                    </a:ext>
                  </a:extLst>
                </a:gridCol>
                <a:gridCol w="808808">
                  <a:extLst>
                    <a:ext uri="{9D8B030D-6E8A-4147-A177-3AD203B41FA5}">
                      <a16:colId xmlns:a16="http://schemas.microsoft.com/office/drawing/2014/main" val="3008729155"/>
                    </a:ext>
                  </a:extLst>
                </a:gridCol>
                <a:gridCol w="739337">
                  <a:extLst>
                    <a:ext uri="{9D8B030D-6E8A-4147-A177-3AD203B41FA5}">
                      <a16:colId xmlns:a16="http://schemas.microsoft.com/office/drawing/2014/main" val="2926856296"/>
                    </a:ext>
                  </a:extLst>
                </a:gridCol>
                <a:gridCol w="666847">
                  <a:extLst>
                    <a:ext uri="{9D8B030D-6E8A-4147-A177-3AD203B41FA5}">
                      <a16:colId xmlns:a16="http://schemas.microsoft.com/office/drawing/2014/main" val="220428108"/>
                    </a:ext>
                  </a:extLst>
                </a:gridCol>
              </a:tblGrid>
              <a:tr h="118158">
                <a:tc>
                  <a:txBody>
                    <a:bodyPr/>
                    <a:lstStyle/>
                    <a:p>
                      <a:pPr algn="ctr">
                        <a:lnSpc>
                          <a:spcPct val="107000"/>
                        </a:lnSpc>
                        <a:spcAft>
                          <a:spcPts val="0"/>
                        </a:spcAft>
                      </a:pPr>
                      <a:r>
                        <a:rPr lang="en-GB" sz="1000">
                          <a:effectLst/>
                          <a:latin typeface="Calibri" panose="020F0502020204030204" pitchFamily="34" charset="0"/>
                          <a:ea typeface="Calibri" panose="020F0502020204030204" pitchFamily="34" charset="0"/>
                          <a:cs typeface="Times New Roman" panose="02020603050405020304" pitchFamily="18" charset="0"/>
                        </a:rPr>
                        <a:t>Simile</a:t>
                      </a:r>
                      <a:endParaRPr lang="en-GB" sz="700">
                        <a:effectLst/>
                        <a:latin typeface="Calibri" panose="020F0502020204030204" pitchFamily="34" charset="0"/>
                        <a:ea typeface="Calibri" panose="020F0502020204030204" pitchFamily="34" charset="0"/>
                        <a:cs typeface="Times New Roman" panose="02020603050405020304" pitchFamily="18" charset="0"/>
                      </a:endParaRPr>
                    </a:p>
                  </a:txBody>
                  <a:tcPr marL="41997" marR="419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000">
                          <a:effectLst/>
                          <a:latin typeface="Calibri" panose="020F0502020204030204" pitchFamily="34" charset="0"/>
                          <a:ea typeface="Calibri" panose="020F0502020204030204" pitchFamily="34" charset="0"/>
                          <a:cs typeface="Times New Roman" panose="02020603050405020304" pitchFamily="18" charset="0"/>
                        </a:rPr>
                        <a:t>Metaphor</a:t>
                      </a:r>
                      <a:endParaRPr lang="en-GB" sz="700">
                        <a:effectLst/>
                        <a:latin typeface="Calibri" panose="020F0502020204030204" pitchFamily="34" charset="0"/>
                        <a:ea typeface="Calibri" panose="020F0502020204030204" pitchFamily="34" charset="0"/>
                        <a:cs typeface="Times New Roman" panose="02020603050405020304" pitchFamily="18" charset="0"/>
                      </a:endParaRPr>
                    </a:p>
                  </a:txBody>
                  <a:tcPr marL="41997" marR="419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000">
                          <a:effectLst/>
                          <a:latin typeface="Calibri" panose="020F0502020204030204" pitchFamily="34" charset="0"/>
                          <a:ea typeface="Calibri" panose="020F0502020204030204" pitchFamily="34" charset="0"/>
                          <a:cs typeface="Times New Roman" panose="02020603050405020304" pitchFamily="18" charset="0"/>
                        </a:rPr>
                        <a:t>Personification</a:t>
                      </a:r>
                      <a:endParaRPr lang="en-GB" sz="700">
                        <a:effectLst/>
                        <a:latin typeface="Calibri" panose="020F0502020204030204" pitchFamily="34" charset="0"/>
                        <a:ea typeface="Calibri" panose="020F0502020204030204" pitchFamily="34" charset="0"/>
                        <a:cs typeface="Times New Roman" panose="02020603050405020304" pitchFamily="18" charset="0"/>
                      </a:endParaRPr>
                    </a:p>
                  </a:txBody>
                  <a:tcPr marL="41997" marR="419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000">
                          <a:effectLst/>
                          <a:latin typeface="Calibri" panose="020F0502020204030204" pitchFamily="34" charset="0"/>
                          <a:ea typeface="Calibri" panose="020F0502020204030204" pitchFamily="34" charset="0"/>
                          <a:cs typeface="Times New Roman" panose="02020603050405020304" pitchFamily="18" charset="0"/>
                        </a:rPr>
                        <a:t>Onomatopoeia</a:t>
                      </a:r>
                      <a:endParaRPr lang="en-GB" sz="700">
                        <a:effectLst/>
                        <a:latin typeface="Calibri" panose="020F0502020204030204" pitchFamily="34" charset="0"/>
                        <a:ea typeface="Calibri" panose="020F0502020204030204" pitchFamily="34" charset="0"/>
                        <a:cs typeface="Times New Roman" panose="02020603050405020304" pitchFamily="18" charset="0"/>
                      </a:endParaRPr>
                    </a:p>
                  </a:txBody>
                  <a:tcPr marL="41997" marR="419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000">
                          <a:effectLst/>
                          <a:latin typeface="Calibri" panose="020F0502020204030204" pitchFamily="34" charset="0"/>
                          <a:ea typeface="Calibri" panose="020F0502020204030204" pitchFamily="34" charset="0"/>
                          <a:cs typeface="Times New Roman" panose="02020603050405020304" pitchFamily="18" charset="0"/>
                        </a:rPr>
                        <a:t>Alliteration</a:t>
                      </a:r>
                      <a:endParaRPr lang="en-GB" sz="700">
                        <a:effectLst/>
                        <a:latin typeface="Calibri" panose="020F0502020204030204" pitchFamily="34" charset="0"/>
                        <a:ea typeface="Calibri" panose="020F0502020204030204" pitchFamily="34" charset="0"/>
                        <a:cs typeface="Times New Roman" panose="02020603050405020304" pitchFamily="18" charset="0"/>
                      </a:endParaRPr>
                    </a:p>
                  </a:txBody>
                  <a:tcPr marL="41997" marR="419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000">
                          <a:effectLst/>
                          <a:latin typeface="Calibri" panose="020F0502020204030204" pitchFamily="34" charset="0"/>
                          <a:ea typeface="Calibri" panose="020F0502020204030204" pitchFamily="34" charset="0"/>
                          <a:cs typeface="Times New Roman" panose="02020603050405020304" pitchFamily="18" charset="0"/>
                        </a:rPr>
                        <a:t>Idiom</a:t>
                      </a:r>
                      <a:endParaRPr lang="en-GB" sz="700">
                        <a:effectLst/>
                        <a:latin typeface="Calibri" panose="020F0502020204030204" pitchFamily="34" charset="0"/>
                        <a:ea typeface="Calibri" panose="020F0502020204030204" pitchFamily="34" charset="0"/>
                        <a:cs typeface="Times New Roman" panose="02020603050405020304" pitchFamily="18" charset="0"/>
                      </a:endParaRPr>
                    </a:p>
                  </a:txBody>
                  <a:tcPr marL="41997" marR="419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000">
                          <a:effectLst/>
                          <a:latin typeface="Calibri" panose="020F0502020204030204" pitchFamily="34" charset="0"/>
                          <a:ea typeface="Calibri" panose="020F0502020204030204" pitchFamily="34" charset="0"/>
                          <a:cs typeface="Times New Roman" panose="02020603050405020304" pitchFamily="18" charset="0"/>
                        </a:rPr>
                        <a:t>Hyperbole</a:t>
                      </a:r>
                      <a:endParaRPr lang="en-GB" sz="700">
                        <a:effectLst/>
                        <a:latin typeface="Calibri" panose="020F0502020204030204" pitchFamily="34" charset="0"/>
                        <a:ea typeface="Calibri" panose="020F0502020204030204" pitchFamily="34" charset="0"/>
                        <a:cs typeface="Times New Roman" panose="02020603050405020304" pitchFamily="18" charset="0"/>
                      </a:endParaRPr>
                    </a:p>
                  </a:txBody>
                  <a:tcPr marL="41997" marR="419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27007447"/>
                  </a:ext>
                </a:extLst>
              </a:tr>
              <a:tr h="3037183">
                <a:tc>
                  <a:txBody>
                    <a:bodyPr/>
                    <a:lstStyle/>
                    <a:p>
                      <a:pPr algn="ctr">
                        <a:lnSpc>
                          <a:spcPct val="107000"/>
                        </a:lnSpc>
                        <a:spcAft>
                          <a:spcPts val="0"/>
                        </a:spcAft>
                      </a:pPr>
                      <a:r>
                        <a:rPr lang="en-GB" sz="1000">
                          <a:effectLst/>
                          <a:latin typeface="Calibri" panose="020F0502020204030204" pitchFamily="34" charset="0"/>
                          <a:ea typeface="Calibri" panose="020F0502020204030204" pitchFamily="34" charset="0"/>
                          <a:cs typeface="Times New Roman" panose="02020603050405020304" pitchFamily="18" charset="0"/>
                        </a:rPr>
                        <a:t> </a:t>
                      </a:r>
                      <a:endParaRPr lang="en-GB" sz="700">
                        <a:effectLst/>
                        <a:latin typeface="Calibri" panose="020F0502020204030204" pitchFamily="34" charset="0"/>
                        <a:ea typeface="Calibri" panose="020F0502020204030204" pitchFamily="34" charset="0"/>
                        <a:cs typeface="Times New Roman" panose="02020603050405020304" pitchFamily="18" charset="0"/>
                      </a:endParaRPr>
                    </a:p>
                  </a:txBody>
                  <a:tcPr marL="41997" marR="419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000">
                          <a:effectLst/>
                          <a:latin typeface="Calibri" panose="020F0502020204030204" pitchFamily="34" charset="0"/>
                          <a:ea typeface="Calibri" panose="020F0502020204030204" pitchFamily="34" charset="0"/>
                          <a:cs typeface="Times New Roman" panose="02020603050405020304" pitchFamily="18" charset="0"/>
                        </a:rPr>
                        <a:t> </a:t>
                      </a:r>
                      <a:endParaRPr lang="en-GB" sz="700">
                        <a:effectLst/>
                        <a:latin typeface="Calibri" panose="020F0502020204030204" pitchFamily="34" charset="0"/>
                        <a:ea typeface="Calibri" panose="020F0502020204030204" pitchFamily="34" charset="0"/>
                        <a:cs typeface="Times New Roman" panose="02020603050405020304" pitchFamily="18" charset="0"/>
                      </a:endParaRPr>
                    </a:p>
                  </a:txBody>
                  <a:tcPr marL="41997" marR="419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000">
                          <a:effectLst/>
                          <a:latin typeface="Calibri" panose="020F0502020204030204" pitchFamily="34" charset="0"/>
                          <a:ea typeface="Calibri" panose="020F0502020204030204" pitchFamily="34" charset="0"/>
                          <a:cs typeface="Times New Roman" panose="02020603050405020304" pitchFamily="18" charset="0"/>
                        </a:rPr>
                        <a:t> </a:t>
                      </a:r>
                      <a:endParaRPr lang="en-GB" sz="700">
                        <a:effectLst/>
                        <a:latin typeface="Calibri" panose="020F0502020204030204" pitchFamily="34" charset="0"/>
                        <a:ea typeface="Calibri" panose="020F0502020204030204" pitchFamily="34" charset="0"/>
                        <a:cs typeface="Times New Roman" panose="02020603050405020304" pitchFamily="18" charset="0"/>
                      </a:endParaRPr>
                    </a:p>
                  </a:txBody>
                  <a:tcPr marL="41997" marR="419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000">
                          <a:effectLst/>
                          <a:latin typeface="Calibri" panose="020F0502020204030204" pitchFamily="34" charset="0"/>
                          <a:ea typeface="Calibri" panose="020F0502020204030204" pitchFamily="34" charset="0"/>
                          <a:cs typeface="Times New Roman" panose="02020603050405020304" pitchFamily="18" charset="0"/>
                        </a:rPr>
                        <a:t> </a:t>
                      </a:r>
                      <a:endParaRPr lang="en-GB" sz="700">
                        <a:effectLst/>
                        <a:latin typeface="Calibri" panose="020F0502020204030204" pitchFamily="34" charset="0"/>
                        <a:ea typeface="Calibri" panose="020F0502020204030204" pitchFamily="34" charset="0"/>
                        <a:cs typeface="Times New Roman" panose="02020603050405020304" pitchFamily="18" charset="0"/>
                      </a:endParaRPr>
                    </a:p>
                  </a:txBody>
                  <a:tcPr marL="41997" marR="419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000">
                          <a:effectLst/>
                          <a:latin typeface="Calibri" panose="020F0502020204030204" pitchFamily="34" charset="0"/>
                          <a:ea typeface="Calibri" panose="020F0502020204030204" pitchFamily="34" charset="0"/>
                          <a:cs typeface="Times New Roman" panose="02020603050405020304" pitchFamily="18" charset="0"/>
                        </a:rPr>
                        <a:t> </a:t>
                      </a:r>
                      <a:endParaRPr lang="en-GB" sz="700">
                        <a:effectLst/>
                        <a:latin typeface="Calibri" panose="020F0502020204030204" pitchFamily="34" charset="0"/>
                        <a:ea typeface="Calibri" panose="020F0502020204030204" pitchFamily="34" charset="0"/>
                        <a:cs typeface="Times New Roman" panose="02020603050405020304" pitchFamily="18" charset="0"/>
                      </a:endParaRPr>
                    </a:p>
                  </a:txBody>
                  <a:tcPr marL="41997" marR="419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000" dirty="0">
                          <a:effectLst/>
                          <a:latin typeface="Calibri" panose="020F0502020204030204" pitchFamily="34" charset="0"/>
                          <a:ea typeface="Calibri" panose="020F0502020204030204" pitchFamily="34" charset="0"/>
                          <a:cs typeface="Times New Roman" panose="02020603050405020304" pitchFamily="18" charset="0"/>
                        </a:rPr>
                        <a:t> </a:t>
                      </a:r>
                      <a:endParaRPr lang="en-GB" sz="700" dirty="0">
                        <a:effectLst/>
                        <a:latin typeface="Calibri" panose="020F0502020204030204" pitchFamily="34" charset="0"/>
                        <a:ea typeface="Calibri" panose="020F0502020204030204" pitchFamily="34" charset="0"/>
                        <a:cs typeface="Times New Roman" panose="02020603050405020304" pitchFamily="18" charset="0"/>
                      </a:endParaRPr>
                    </a:p>
                  </a:txBody>
                  <a:tcPr marL="41997" marR="419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1000" dirty="0">
                          <a:effectLst/>
                          <a:latin typeface="Calibri" panose="020F0502020204030204" pitchFamily="34" charset="0"/>
                          <a:ea typeface="Calibri" panose="020F0502020204030204" pitchFamily="34" charset="0"/>
                          <a:cs typeface="Times New Roman" panose="02020603050405020304" pitchFamily="18" charset="0"/>
                        </a:rPr>
                        <a:t> </a:t>
                      </a:r>
                      <a:endParaRPr lang="en-GB" sz="700" dirty="0">
                        <a:effectLst/>
                        <a:latin typeface="Calibri" panose="020F0502020204030204" pitchFamily="34" charset="0"/>
                        <a:ea typeface="Calibri" panose="020F0502020204030204" pitchFamily="34" charset="0"/>
                        <a:cs typeface="Times New Roman" panose="02020603050405020304" pitchFamily="18" charset="0"/>
                      </a:endParaRPr>
                    </a:p>
                  </a:txBody>
                  <a:tcPr marL="41997" marR="419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54107924"/>
                  </a:ext>
                </a:extLst>
              </a:tr>
            </a:tbl>
          </a:graphicData>
        </a:graphic>
      </p:graphicFrame>
    </p:spTree>
    <p:extLst>
      <p:ext uri="{BB962C8B-B14F-4D97-AF65-F5344CB8AC3E}">
        <p14:creationId xmlns:p14="http://schemas.microsoft.com/office/powerpoint/2010/main" val="24753912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4288" y="-133350"/>
            <a:ext cx="12220575" cy="7124700"/>
          </a:xfrm>
          <a:prstGeom prst="rect">
            <a:avLst/>
          </a:prstGeom>
        </p:spPr>
      </p:pic>
    </p:spTree>
    <p:extLst>
      <p:ext uri="{BB962C8B-B14F-4D97-AF65-F5344CB8AC3E}">
        <p14:creationId xmlns:p14="http://schemas.microsoft.com/office/powerpoint/2010/main" val="4106853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4288" y="-147638"/>
            <a:ext cx="12220575" cy="7153275"/>
          </a:xfrm>
          <a:prstGeom prst="rect">
            <a:avLst/>
          </a:prstGeom>
        </p:spPr>
      </p:pic>
    </p:spTree>
    <p:extLst>
      <p:ext uri="{BB962C8B-B14F-4D97-AF65-F5344CB8AC3E}">
        <p14:creationId xmlns:p14="http://schemas.microsoft.com/office/powerpoint/2010/main" val="2465108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6675" y="-114300"/>
            <a:ext cx="12058650" cy="7086600"/>
          </a:xfrm>
          <a:prstGeom prst="rect">
            <a:avLst/>
          </a:prstGeom>
        </p:spPr>
      </p:pic>
    </p:spTree>
    <p:extLst>
      <p:ext uri="{BB962C8B-B14F-4D97-AF65-F5344CB8AC3E}">
        <p14:creationId xmlns:p14="http://schemas.microsoft.com/office/powerpoint/2010/main" val="14273642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4287" y="-119063"/>
            <a:ext cx="12163425" cy="7096125"/>
          </a:xfrm>
          <a:prstGeom prst="rect">
            <a:avLst/>
          </a:prstGeom>
        </p:spPr>
      </p:pic>
    </p:spTree>
    <p:extLst>
      <p:ext uri="{BB962C8B-B14F-4D97-AF65-F5344CB8AC3E}">
        <p14:creationId xmlns:p14="http://schemas.microsoft.com/office/powerpoint/2010/main" val="27999616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70</Words>
  <Application>Microsoft Office PowerPoint</Application>
  <PresentationFormat>Widescreen</PresentationFormat>
  <Paragraphs>18</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Comic Sans MS</vt:lpstr>
      <vt:lpstr>Times New Roman</vt:lpstr>
      <vt:lpstr>Office Theme</vt:lpstr>
      <vt:lpstr>Figurative Language</vt:lpstr>
      <vt:lpstr>PowerPoint Presentation</vt:lpstr>
      <vt:lpstr>PowerPoint Presentation</vt:lpstr>
      <vt:lpstr>PowerPoint Presentation</vt:lpstr>
      <vt:lpstr>PowerPoint Presentation</vt:lpstr>
      <vt:lpstr>PowerPoint Presentation</vt:lpstr>
      <vt:lpstr>PowerPoint Presentation</vt:lpstr>
    </vt:vector>
  </TitlesOfParts>
  <Company>RM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Figurative Language</dc:title>
  <dc:creator>K Robinson</dc:creator>
  <cp:lastModifiedBy>K Robinson</cp:lastModifiedBy>
  <cp:revision>2</cp:revision>
  <dcterms:created xsi:type="dcterms:W3CDTF">2021-01-22T12:35:35Z</dcterms:created>
  <dcterms:modified xsi:type="dcterms:W3CDTF">2021-01-22T12:41:53Z</dcterms:modified>
</cp:coreProperties>
</file>