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B2F745-2EAC-47D0-89BC-7BD4A64C1A00}"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C4DD9-66BE-4260-B45C-F3CC209DFDA6}" type="slidenum">
              <a:rPr lang="en-GB" smtClean="0"/>
              <a:t>‹#›</a:t>
            </a:fld>
            <a:endParaRPr lang="en-GB"/>
          </a:p>
        </p:txBody>
      </p:sp>
    </p:spTree>
    <p:extLst>
      <p:ext uri="{BB962C8B-B14F-4D97-AF65-F5344CB8AC3E}">
        <p14:creationId xmlns:p14="http://schemas.microsoft.com/office/powerpoint/2010/main" val="3647195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B2F745-2EAC-47D0-89BC-7BD4A64C1A00}"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C4DD9-66BE-4260-B45C-F3CC209DFDA6}" type="slidenum">
              <a:rPr lang="en-GB" smtClean="0"/>
              <a:t>‹#›</a:t>
            </a:fld>
            <a:endParaRPr lang="en-GB"/>
          </a:p>
        </p:txBody>
      </p:sp>
    </p:spTree>
    <p:extLst>
      <p:ext uri="{BB962C8B-B14F-4D97-AF65-F5344CB8AC3E}">
        <p14:creationId xmlns:p14="http://schemas.microsoft.com/office/powerpoint/2010/main" val="3636028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B2F745-2EAC-47D0-89BC-7BD4A64C1A00}"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C4DD9-66BE-4260-B45C-F3CC209DFDA6}" type="slidenum">
              <a:rPr lang="en-GB" smtClean="0"/>
              <a:t>‹#›</a:t>
            </a:fld>
            <a:endParaRPr lang="en-GB"/>
          </a:p>
        </p:txBody>
      </p:sp>
    </p:spTree>
    <p:extLst>
      <p:ext uri="{BB962C8B-B14F-4D97-AF65-F5344CB8AC3E}">
        <p14:creationId xmlns:p14="http://schemas.microsoft.com/office/powerpoint/2010/main" val="1516099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567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561202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3087455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678525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3167058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1469126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613685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605287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B2F745-2EAC-47D0-89BC-7BD4A64C1A00}"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C4DD9-66BE-4260-B45C-F3CC209DFDA6}" type="slidenum">
              <a:rPr lang="en-GB" smtClean="0"/>
              <a:t>‹#›</a:t>
            </a:fld>
            <a:endParaRPr lang="en-GB"/>
          </a:p>
        </p:txBody>
      </p:sp>
    </p:spTree>
    <p:extLst>
      <p:ext uri="{BB962C8B-B14F-4D97-AF65-F5344CB8AC3E}">
        <p14:creationId xmlns:p14="http://schemas.microsoft.com/office/powerpoint/2010/main" val="3981435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704094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3678830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1060238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305049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3914817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153195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03462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B2F745-2EAC-47D0-89BC-7BD4A64C1A00}"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C4DD9-66BE-4260-B45C-F3CC209DFDA6}" type="slidenum">
              <a:rPr lang="en-GB" smtClean="0"/>
              <a:t>‹#›</a:t>
            </a:fld>
            <a:endParaRPr lang="en-GB"/>
          </a:p>
        </p:txBody>
      </p:sp>
    </p:spTree>
    <p:extLst>
      <p:ext uri="{BB962C8B-B14F-4D97-AF65-F5344CB8AC3E}">
        <p14:creationId xmlns:p14="http://schemas.microsoft.com/office/powerpoint/2010/main" val="388470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AB2F745-2EAC-47D0-89BC-7BD4A64C1A00}"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9C4DD9-66BE-4260-B45C-F3CC209DFDA6}" type="slidenum">
              <a:rPr lang="en-GB" smtClean="0"/>
              <a:t>‹#›</a:t>
            </a:fld>
            <a:endParaRPr lang="en-GB"/>
          </a:p>
        </p:txBody>
      </p:sp>
    </p:spTree>
    <p:extLst>
      <p:ext uri="{BB962C8B-B14F-4D97-AF65-F5344CB8AC3E}">
        <p14:creationId xmlns:p14="http://schemas.microsoft.com/office/powerpoint/2010/main" val="414534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AB2F745-2EAC-47D0-89BC-7BD4A64C1A00}" type="datetimeFigureOut">
              <a:rPr lang="en-GB" smtClean="0"/>
              <a:t>26/02/2021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9C4DD9-66BE-4260-B45C-F3CC209DFDA6}" type="slidenum">
              <a:rPr lang="en-GB" smtClean="0"/>
              <a:t>‹#›</a:t>
            </a:fld>
            <a:endParaRPr lang="en-GB"/>
          </a:p>
        </p:txBody>
      </p:sp>
    </p:spTree>
    <p:extLst>
      <p:ext uri="{BB962C8B-B14F-4D97-AF65-F5344CB8AC3E}">
        <p14:creationId xmlns:p14="http://schemas.microsoft.com/office/powerpoint/2010/main" val="386373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AB2F745-2EAC-47D0-89BC-7BD4A64C1A00}" type="datetimeFigureOut">
              <a:rPr lang="en-GB" smtClean="0"/>
              <a:t>26/02/2021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9C4DD9-66BE-4260-B45C-F3CC209DFDA6}" type="slidenum">
              <a:rPr lang="en-GB" smtClean="0"/>
              <a:t>‹#›</a:t>
            </a:fld>
            <a:endParaRPr lang="en-GB"/>
          </a:p>
        </p:txBody>
      </p:sp>
    </p:spTree>
    <p:extLst>
      <p:ext uri="{BB962C8B-B14F-4D97-AF65-F5344CB8AC3E}">
        <p14:creationId xmlns:p14="http://schemas.microsoft.com/office/powerpoint/2010/main" val="86324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2F745-2EAC-47D0-89BC-7BD4A64C1A00}" type="datetimeFigureOut">
              <a:rPr lang="en-GB" smtClean="0"/>
              <a:t>26/02/2021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9C4DD9-66BE-4260-B45C-F3CC209DFDA6}" type="slidenum">
              <a:rPr lang="en-GB" smtClean="0"/>
              <a:t>‹#›</a:t>
            </a:fld>
            <a:endParaRPr lang="en-GB"/>
          </a:p>
        </p:txBody>
      </p:sp>
    </p:spTree>
    <p:extLst>
      <p:ext uri="{BB962C8B-B14F-4D97-AF65-F5344CB8AC3E}">
        <p14:creationId xmlns:p14="http://schemas.microsoft.com/office/powerpoint/2010/main" val="191839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B2F745-2EAC-47D0-89BC-7BD4A64C1A00}"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9C4DD9-66BE-4260-B45C-F3CC209DFDA6}" type="slidenum">
              <a:rPr lang="en-GB" smtClean="0"/>
              <a:t>‹#›</a:t>
            </a:fld>
            <a:endParaRPr lang="en-GB"/>
          </a:p>
        </p:txBody>
      </p:sp>
    </p:spTree>
    <p:extLst>
      <p:ext uri="{BB962C8B-B14F-4D97-AF65-F5344CB8AC3E}">
        <p14:creationId xmlns:p14="http://schemas.microsoft.com/office/powerpoint/2010/main" val="1815009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B2F745-2EAC-47D0-89BC-7BD4A64C1A00}"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9C4DD9-66BE-4260-B45C-F3CC209DFDA6}" type="slidenum">
              <a:rPr lang="en-GB" smtClean="0"/>
              <a:t>‹#›</a:t>
            </a:fld>
            <a:endParaRPr lang="en-GB"/>
          </a:p>
        </p:txBody>
      </p:sp>
    </p:spTree>
    <p:extLst>
      <p:ext uri="{BB962C8B-B14F-4D97-AF65-F5344CB8AC3E}">
        <p14:creationId xmlns:p14="http://schemas.microsoft.com/office/powerpoint/2010/main" val="57400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2F745-2EAC-47D0-89BC-7BD4A64C1A00}" type="datetimeFigureOut">
              <a:rPr lang="en-GB" smtClean="0"/>
              <a:t>26/02/2021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C4DD9-66BE-4260-B45C-F3CC209DFDA6}" type="slidenum">
              <a:rPr lang="en-GB" smtClean="0"/>
              <a:t>‹#›</a:t>
            </a:fld>
            <a:endParaRPr lang="en-GB"/>
          </a:p>
        </p:txBody>
      </p:sp>
    </p:spTree>
    <p:extLst>
      <p:ext uri="{BB962C8B-B14F-4D97-AF65-F5344CB8AC3E}">
        <p14:creationId xmlns:p14="http://schemas.microsoft.com/office/powerpoint/2010/main" val="1487773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6.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10344" y="2024743"/>
            <a:ext cx="8602824" cy="1754326"/>
          </a:xfrm>
          <a:prstGeom prst="rect">
            <a:avLst/>
          </a:prstGeom>
          <a:noFill/>
        </p:spPr>
        <p:txBody>
          <a:bodyPr wrap="square" rtlCol="0">
            <a:spAutoFit/>
          </a:bodyPr>
          <a:lstStyle/>
          <a:p>
            <a:r>
              <a:rPr lang="en-GB" sz="5400" dirty="0" smtClean="0">
                <a:latin typeface="Comic Sans MS" panose="030F0702030302020204" pitchFamily="66" charset="0"/>
              </a:rPr>
              <a:t>Animal Adaption</a:t>
            </a:r>
          </a:p>
          <a:p>
            <a:r>
              <a:rPr lang="en-GB" sz="5400" dirty="0" smtClean="0">
                <a:latin typeface="Comic Sans MS" panose="030F0702030302020204" pitchFamily="66" charset="0"/>
              </a:rPr>
              <a:t>Science 2</a:t>
            </a:r>
            <a:r>
              <a:rPr lang="en-GB" sz="5400" baseline="30000" dirty="0" smtClean="0">
                <a:latin typeface="Comic Sans MS" panose="030F0702030302020204" pitchFamily="66" charset="0"/>
              </a:rPr>
              <a:t>nd</a:t>
            </a:r>
            <a:r>
              <a:rPr lang="en-GB" sz="5400" dirty="0" smtClean="0">
                <a:latin typeface="Comic Sans MS" panose="030F0702030302020204" pitchFamily="66" charset="0"/>
              </a:rPr>
              <a:t> March 2021</a:t>
            </a:r>
            <a:endParaRPr lang="en-GB" sz="5400" dirty="0">
              <a:latin typeface="Comic Sans MS" panose="030F0702030302020204" pitchFamily="66" charset="0"/>
            </a:endParaRPr>
          </a:p>
        </p:txBody>
      </p:sp>
    </p:spTree>
    <p:extLst>
      <p:ext uri="{BB962C8B-B14F-4D97-AF65-F5344CB8AC3E}">
        <p14:creationId xmlns:p14="http://schemas.microsoft.com/office/powerpoint/2010/main" val="1308785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4538454" y="2016505"/>
            <a:ext cx="5051246" cy="3340500"/>
            <a:chOff x="3005827" y="1852603"/>
            <a:chExt cx="5051246" cy="3340500"/>
          </a:xfrm>
        </p:grpSpPr>
        <p:sp>
          <p:nvSpPr>
            <p:cNvPr id="5" name="Rectangle 4"/>
            <p:cNvSpPr/>
            <p:nvPr/>
          </p:nvSpPr>
          <p:spPr>
            <a:xfrm>
              <a:off x="3005827" y="1852603"/>
              <a:ext cx="5051246" cy="3340500"/>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759864" y="1947034"/>
              <a:ext cx="3159185" cy="2862322"/>
            </a:xfrm>
            <a:prstGeom prst="rect">
              <a:avLst/>
            </a:prstGeom>
          </p:spPr>
          <p:txBody>
            <a:bodyPr wrap="square">
              <a:spAutoFit/>
            </a:bodyPr>
            <a:lstStyle/>
            <a:p>
              <a:pPr>
                <a:defRPr/>
              </a:pPr>
              <a:r>
                <a:rPr lang="en-GB" dirty="0" err="1"/>
                <a:t>Meerkats</a:t>
              </a:r>
              <a:r>
                <a:rPr lang="en-GB" dirty="0"/>
                <a:t> are adapted to help them survive in deserts. </a:t>
              </a:r>
            </a:p>
            <a:p>
              <a:pPr>
                <a:defRPr/>
              </a:pPr>
              <a:endParaRPr lang="en-GB" dirty="0"/>
            </a:p>
            <a:p>
              <a:pPr>
                <a:defRPr/>
              </a:pPr>
              <a:r>
                <a:rPr lang="en-GB" dirty="0" err="1"/>
                <a:t>Meerkats</a:t>
              </a:r>
              <a:r>
                <a:rPr lang="en-GB" dirty="0"/>
                <a:t> have many predators. They have light coloured fur so that they are camouflaged. They have black patches around their eyes. This helps them to see predators more clearly in bright sunshine.</a:t>
              </a:r>
            </a:p>
          </p:txBody>
        </p:sp>
      </p:grpSp>
      <p:sp>
        <p:nvSpPr>
          <p:cNvPr id="3" name="Title 20"/>
          <p:cNvSpPr>
            <a:spLocks noGrp="1"/>
          </p:cNvSpPr>
          <p:nvPr>
            <p:ph type="title"/>
          </p:nvPr>
        </p:nvSpPr>
        <p:spPr>
          <a:xfrm>
            <a:off x="1981201" y="479426"/>
            <a:ext cx="8220075" cy="993775"/>
          </a:xfrm>
        </p:spPr>
        <p:txBody>
          <a:bodyPr/>
          <a:lstStyle/>
          <a:p>
            <a:pPr algn="ctr" eaLnBrk="1" hangingPunct="1"/>
            <a:r>
              <a:rPr lang="en-GB" altLang="en-US" sz="3600" dirty="0" err="1"/>
              <a:t>Meerkat</a:t>
            </a:r>
            <a:endParaRPr lang="en-GB" altLang="en-US" sz="3600" dirty="0"/>
          </a:p>
        </p:txBody>
      </p:sp>
      <p:grpSp>
        <p:nvGrpSpPr>
          <p:cNvPr id="8" name="Group 7"/>
          <p:cNvGrpSpPr/>
          <p:nvPr/>
        </p:nvGrpSpPr>
        <p:grpSpPr>
          <a:xfrm>
            <a:off x="4538454" y="2016506"/>
            <a:ext cx="5051246" cy="2469231"/>
            <a:chOff x="3005827" y="1852603"/>
            <a:chExt cx="5051246" cy="2469231"/>
          </a:xfrm>
        </p:grpSpPr>
        <p:sp>
          <p:nvSpPr>
            <p:cNvPr id="9" name="Rectangle 8"/>
            <p:cNvSpPr/>
            <p:nvPr/>
          </p:nvSpPr>
          <p:spPr>
            <a:xfrm>
              <a:off x="3005827" y="1852603"/>
              <a:ext cx="5051246" cy="2469231"/>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759864" y="1947034"/>
              <a:ext cx="3159185" cy="2031325"/>
            </a:xfrm>
            <a:prstGeom prst="rect">
              <a:avLst/>
            </a:prstGeom>
          </p:spPr>
          <p:txBody>
            <a:bodyPr wrap="square">
              <a:spAutoFit/>
            </a:bodyPr>
            <a:lstStyle/>
            <a:p>
              <a:pPr>
                <a:defRPr/>
              </a:pPr>
              <a:r>
                <a:rPr lang="en-GB" dirty="0" err="1"/>
                <a:t>Meerkats</a:t>
              </a:r>
              <a:r>
                <a:rPr lang="en-GB" dirty="0"/>
                <a:t> live in groups. One or two </a:t>
              </a:r>
              <a:r>
                <a:rPr lang="en-GB" dirty="0" err="1"/>
                <a:t>meerkats</a:t>
              </a:r>
              <a:r>
                <a:rPr lang="en-GB" dirty="0"/>
                <a:t> will stand on their hind legs. They act as lookout for predators, whilst the other </a:t>
              </a:r>
              <a:r>
                <a:rPr lang="en-GB" dirty="0" err="1"/>
                <a:t>meerkats</a:t>
              </a:r>
              <a:r>
                <a:rPr lang="en-GB" dirty="0"/>
                <a:t> use their forefeet to help them find insects by digging the dirt. </a:t>
              </a:r>
            </a:p>
          </p:txBody>
        </p:sp>
      </p:gr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5897" r="20801"/>
          <a:stretch/>
        </p:blipFill>
        <p:spPr>
          <a:xfrm>
            <a:off x="2438400" y="1793337"/>
            <a:ext cx="3657600" cy="3742267"/>
          </a:xfrm>
          <a:prstGeom prst="ellipse">
            <a:avLst/>
          </a:prstGeom>
        </p:spPr>
      </p:pic>
    </p:spTree>
    <p:extLst>
      <p:ext uri="{BB962C8B-B14F-4D97-AF65-F5344CB8AC3E}">
        <p14:creationId xmlns:p14="http://schemas.microsoft.com/office/powerpoint/2010/main" val="110761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0"/>
          <p:cNvSpPr>
            <a:spLocks noGrp="1"/>
          </p:cNvSpPr>
          <p:nvPr>
            <p:ph type="title"/>
          </p:nvPr>
        </p:nvSpPr>
        <p:spPr>
          <a:xfrm>
            <a:off x="1981201" y="479426"/>
            <a:ext cx="8220075" cy="993775"/>
          </a:xfrm>
        </p:spPr>
        <p:txBody>
          <a:bodyPr/>
          <a:lstStyle/>
          <a:p>
            <a:pPr algn="ctr" eaLnBrk="1" hangingPunct="1"/>
            <a:r>
              <a:rPr lang="en-GB" altLang="en-US" sz="3600" dirty="0"/>
              <a:t>Arctic Fox</a:t>
            </a:r>
            <a:endParaRPr lang="en-GB" altLang="en-US" sz="3600" dirty="0"/>
          </a:p>
        </p:txBody>
      </p:sp>
      <p:grpSp>
        <p:nvGrpSpPr>
          <p:cNvPr id="7" name="Group 6"/>
          <p:cNvGrpSpPr/>
          <p:nvPr/>
        </p:nvGrpSpPr>
        <p:grpSpPr>
          <a:xfrm>
            <a:off x="2489200" y="2036234"/>
            <a:ext cx="4889500" cy="2738967"/>
            <a:chOff x="965200" y="2036233"/>
            <a:chExt cx="4889500" cy="2738967"/>
          </a:xfrm>
        </p:grpSpPr>
        <p:sp>
          <p:nvSpPr>
            <p:cNvPr id="5" name="Rectangle 4"/>
            <p:cNvSpPr/>
            <p:nvPr/>
          </p:nvSpPr>
          <p:spPr>
            <a:xfrm>
              <a:off x="965200" y="2036233"/>
              <a:ext cx="4889500" cy="2738967"/>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123950" y="2125808"/>
              <a:ext cx="3287183" cy="2585323"/>
            </a:xfrm>
            <a:prstGeom prst="rect">
              <a:avLst/>
            </a:prstGeom>
          </p:spPr>
          <p:txBody>
            <a:bodyPr wrap="square">
              <a:spAutoFit/>
            </a:bodyPr>
            <a:lstStyle/>
            <a:p>
              <a:pPr>
                <a:defRPr/>
              </a:pPr>
              <a:r>
                <a:rPr lang="en-GB" dirty="0"/>
                <a:t>Arctic foxes are adapted to survive in cold places. They have white fur to help to camouflage them against the snow. This protects them from their predators and helps them to sneak up and catch lemmings and other small animals before they are seen.</a:t>
              </a:r>
            </a:p>
          </p:txBody>
        </p:sp>
      </p:grpSp>
      <p:grpSp>
        <p:nvGrpSpPr>
          <p:cNvPr id="8" name="Group 7"/>
          <p:cNvGrpSpPr/>
          <p:nvPr/>
        </p:nvGrpSpPr>
        <p:grpSpPr>
          <a:xfrm>
            <a:off x="2489200" y="3208867"/>
            <a:ext cx="5545667" cy="2209800"/>
            <a:chOff x="965199" y="2565400"/>
            <a:chExt cx="5545667" cy="2209800"/>
          </a:xfrm>
        </p:grpSpPr>
        <p:sp>
          <p:nvSpPr>
            <p:cNvPr id="9" name="Rectangle 8"/>
            <p:cNvSpPr/>
            <p:nvPr/>
          </p:nvSpPr>
          <p:spPr>
            <a:xfrm>
              <a:off x="965199" y="2565400"/>
              <a:ext cx="5545667" cy="2209800"/>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123950" y="2662767"/>
              <a:ext cx="3287183" cy="2031325"/>
            </a:xfrm>
            <a:prstGeom prst="rect">
              <a:avLst/>
            </a:prstGeom>
          </p:spPr>
          <p:txBody>
            <a:bodyPr wrap="square">
              <a:spAutoFit/>
            </a:bodyPr>
            <a:lstStyle/>
            <a:p>
              <a:pPr>
                <a:defRPr/>
              </a:pPr>
              <a:r>
                <a:rPr lang="en-GB" dirty="0"/>
                <a:t>Arctic foxes have many other adaptions to help them survive in the cold. They have small ears and noses to reduce heat loss. Their thick fur and thickly furred footpads help to keep them warm.</a:t>
              </a:r>
            </a:p>
          </p:txBody>
        </p:sp>
      </p:gr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9722"/>
          <a:stretch/>
        </p:blipFill>
        <p:spPr>
          <a:xfrm>
            <a:off x="6176435" y="1769535"/>
            <a:ext cx="3661832" cy="3649133"/>
          </a:xfrm>
          <a:prstGeom prst="ellipse">
            <a:avLst/>
          </a:prstGeom>
        </p:spPr>
      </p:pic>
    </p:spTree>
    <p:extLst>
      <p:ext uri="{BB962C8B-B14F-4D97-AF65-F5344CB8AC3E}">
        <p14:creationId xmlns:p14="http://schemas.microsoft.com/office/powerpoint/2010/main" val="20126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241800" y="2237315"/>
            <a:ext cx="5454650" cy="2506804"/>
          </a:xfrm>
          <a:prstGeom prst="rect">
            <a:avLst/>
          </a:prstGeom>
          <a:solidFill>
            <a:schemeClr val="accent5">
              <a:lumMod val="20000"/>
              <a:lumOff val="80000"/>
            </a:schemeClr>
          </a:solidFill>
        </p:spPr>
        <p:txBody>
          <a:bodyPr wrap="square" lIns="1440000" tIns="144000" rIns="144000" bIns="144000">
            <a:spAutoFit/>
          </a:bodyPr>
          <a:lstStyle/>
          <a:p>
            <a:pPr algn="r">
              <a:defRPr/>
            </a:pPr>
            <a:r>
              <a:rPr lang="en-GB" dirty="0"/>
              <a:t>A walrus is adapted to live in very cold places. The bottom of a walrus’ flippers are bumpy to help them grip onto the ice. A walrus’ tusks help them climb out of the water</a:t>
            </a:r>
            <a:r>
              <a:rPr lang="en-GB" dirty="0"/>
              <a:t>.</a:t>
            </a:r>
          </a:p>
          <a:p>
            <a:pPr algn="r">
              <a:defRPr/>
            </a:pPr>
            <a:endParaRPr lang="en-GB" dirty="0"/>
          </a:p>
          <a:p>
            <a:pPr algn="r">
              <a:defRPr/>
            </a:pPr>
            <a:r>
              <a:rPr lang="en-GB" dirty="0"/>
              <a:t>They have a thick layer of fat to protect them from getting too cold</a:t>
            </a:r>
            <a:r>
              <a:rPr lang="en-GB" dirty="0"/>
              <a:t>.</a:t>
            </a:r>
            <a:endParaRPr lang="en-GB"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l="754" t="1686" r="26474" b="1686"/>
          <a:stretch/>
        </p:blipFill>
        <p:spPr>
          <a:xfrm>
            <a:off x="2857381" y="2188492"/>
            <a:ext cx="2626124" cy="2626124"/>
          </a:xfrm>
          <a:prstGeom prst="ellipse">
            <a:avLst/>
          </a:prstGeom>
        </p:spPr>
      </p:pic>
      <p:sp>
        <p:nvSpPr>
          <p:cNvPr id="14340" name="Title 20"/>
          <p:cNvSpPr>
            <a:spLocks noGrp="1"/>
          </p:cNvSpPr>
          <p:nvPr>
            <p:ph type="title"/>
          </p:nvPr>
        </p:nvSpPr>
        <p:spPr>
          <a:xfrm>
            <a:off x="1981201" y="479426"/>
            <a:ext cx="8220075" cy="993775"/>
          </a:xfrm>
        </p:spPr>
        <p:txBody>
          <a:bodyPr/>
          <a:lstStyle/>
          <a:p>
            <a:pPr eaLnBrk="1" hangingPunct="1"/>
            <a:r>
              <a:rPr lang="en-GB" altLang="en-US" sz="3600"/>
              <a:t>Walrus</a:t>
            </a:r>
          </a:p>
        </p:txBody>
      </p:sp>
    </p:spTree>
    <p:extLst>
      <p:ext uri="{BB962C8B-B14F-4D97-AF65-F5344CB8AC3E}">
        <p14:creationId xmlns:p14="http://schemas.microsoft.com/office/powerpoint/2010/main" val="2653030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873376" y="2245782"/>
            <a:ext cx="5249863" cy="2229805"/>
          </a:xfrm>
          <a:prstGeom prst="rect">
            <a:avLst/>
          </a:prstGeom>
          <a:solidFill>
            <a:schemeClr val="accent5">
              <a:lumMod val="20000"/>
              <a:lumOff val="80000"/>
            </a:schemeClr>
          </a:solidFill>
        </p:spPr>
        <p:txBody>
          <a:bodyPr lIns="144000" tIns="144000" rIns="1440000" bIns="144000">
            <a:spAutoFit/>
          </a:bodyPr>
          <a:lstStyle/>
          <a:p>
            <a:pPr>
              <a:defRPr/>
            </a:pPr>
            <a:r>
              <a:rPr lang="en-GB" dirty="0"/>
              <a:t>Porcupines are adapted to live in forests. They have sharp quills to help them if they are in trouble with another animal.</a:t>
            </a:r>
          </a:p>
          <a:p>
            <a:pPr>
              <a:defRPr/>
            </a:pPr>
            <a:endParaRPr lang="en-GB" dirty="0"/>
          </a:p>
          <a:p>
            <a:pPr>
              <a:defRPr/>
            </a:pPr>
            <a:r>
              <a:rPr lang="en-GB" dirty="0"/>
              <a:t>They are great tree climbers because they have thick pads under their paws.</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l="43452" r="1279" b="16771"/>
          <a:stretch/>
        </p:blipFill>
        <p:spPr>
          <a:xfrm>
            <a:off x="6810430" y="2188493"/>
            <a:ext cx="2626125" cy="2626123"/>
          </a:xfrm>
          <a:prstGeom prst="ellipse">
            <a:avLst/>
          </a:prstGeom>
        </p:spPr>
      </p:pic>
      <p:sp>
        <p:nvSpPr>
          <p:cNvPr id="15364" name="Title 20"/>
          <p:cNvSpPr>
            <a:spLocks noGrp="1"/>
          </p:cNvSpPr>
          <p:nvPr>
            <p:ph type="title"/>
          </p:nvPr>
        </p:nvSpPr>
        <p:spPr>
          <a:xfrm>
            <a:off x="1981201" y="479426"/>
            <a:ext cx="8220075" cy="993775"/>
          </a:xfrm>
        </p:spPr>
        <p:txBody>
          <a:bodyPr/>
          <a:lstStyle/>
          <a:p>
            <a:pPr eaLnBrk="1" hangingPunct="1"/>
            <a:r>
              <a:rPr lang="en-GB" altLang="en-US" sz="3600"/>
              <a:t>Porcupine</a:t>
            </a:r>
          </a:p>
        </p:txBody>
      </p:sp>
    </p:spTree>
    <p:extLst>
      <p:ext uri="{BB962C8B-B14F-4D97-AF65-F5344CB8AC3E}">
        <p14:creationId xmlns:p14="http://schemas.microsoft.com/office/powerpoint/2010/main" val="1458706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20"/>
          <p:cNvSpPr>
            <a:spLocks noGrp="1"/>
          </p:cNvSpPr>
          <p:nvPr>
            <p:ph type="title"/>
          </p:nvPr>
        </p:nvSpPr>
        <p:spPr>
          <a:xfrm>
            <a:off x="1981201" y="479426"/>
            <a:ext cx="8220075" cy="993775"/>
          </a:xfrm>
        </p:spPr>
        <p:txBody>
          <a:bodyPr/>
          <a:lstStyle/>
          <a:p>
            <a:pPr eaLnBrk="1" hangingPunct="1"/>
            <a:r>
              <a:rPr lang="en-GB" altLang="en-US" sz="3600"/>
              <a:t>Snowy Owl</a:t>
            </a:r>
          </a:p>
        </p:txBody>
      </p:sp>
      <p:grpSp>
        <p:nvGrpSpPr>
          <p:cNvPr id="6" name="Group 5"/>
          <p:cNvGrpSpPr/>
          <p:nvPr/>
        </p:nvGrpSpPr>
        <p:grpSpPr>
          <a:xfrm>
            <a:off x="2279650" y="2523067"/>
            <a:ext cx="5873750" cy="1964266"/>
            <a:chOff x="755650" y="2523067"/>
            <a:chExt cx="5873750" cy="1964266"/>
          </a:xfrm>
        </p:grpSpPr>
        <p:sp>
          <p:nvSpPr>
            <p:cNvPr id="2" name="Rectangle 1"/>
            <p:cNvSpPr/>
            <p:nvPr/>
          </p:nvSpPr>
          <p:spPr>
            <a:xfrm>
              <a:off x="755650" y="2523067"/>
              <a:ext cx="5873750" cy="1964266"/>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64988" y="2619573"/>
              <a:ext cx="4572000" cy="1754326"/>
            </a:xfrm>
            <a:prstGeom prst="rect">
              <a:avLst/>
            </a:prstGeom>
          </p:spPr>
          <p:txBody>
            <a:bodyPr>
              <a:spAutoFit/>
            </a:bodyPr>
            <a:lstStyle/>
            <a:p>
              <a:pPr>
                <a:defRPr/>
              </a:pPr>
              <a:r>
                <a:rPr lang="en-GB" dirty="0"/>
                <a:t>Snowy owls are adapted to live in cold places. They have thick layers of feathers to keep them warm. They are white to help them camouflage in the winter. Their legs are also covered in feathers to keep them from getting cold.</a:t>
              </a:r>
            </a:p>
          </p:txBody>
        </p:sp>
      </p:grpSp>
      <p:grpSp>
        <p:nvGrpSpPr>
          <p:cNvPr id="8" name="Group 7"/>
          <p:cNvGrpSpPr/>
          <p:nvPr/>
        </p:nvGrpSpPr>
        <p:grpSpPr>
          <a:xfrm>
            <a:off x="2279650" y="2523067"/>
            <a:ext cx="5873750" cy="1964266"/>
            <a:chOff x="755650" y="2523067"/>
            <a:chExt cx="5873750" cy="1964266"/>
          </a:xfrm>
        </p:grpSpPr>
        <p:sp>
          <p:nvSpPr>
            <p:cNvPr id="9" name="Rectangle 8"/>
            <p:cNvSpPr/>
            <p:nvPr/>
          </p:nvSpPr>
          <p:spPr>
            <a:xfrm>
              <a:off x="755650" y="2523067"/>
              <a:ext cx="5873750" cy="1964266"/>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4988" y="2619573"/>
              <a:ext cx="4572000" cy="1477328"/>
            </a:xfrm>
            <a:prstGeom prst="rect">
              <a:avLst/>
            </a:prstGeom>
          </p:spPr>
          <p:txBody>
            <a:bodyPr>
              <a:spAutoFit/>
            </a:bodyPr>
            <a:lstStyle/>
            <a:p>
              <a:pPr>
                <a:defRPr/>
              </a:pPr>
              <a:r>
                <a:rPr lang="en-GB" dirty="0"/>
                <a:t>Snowy owls are well adapted predators. They  have large eyes to help them see their prey and asymmetric ears help them to hear their prey. Their silent feathers help them to sneak up silently on their prey and catch it!</a:t>
              </a:r>
            </a:p>
          </p:txBody>
        </p:sp>
      </p:gr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l="19785" r="19785" b="9317"/>
          <a:stretch/>
        </p:blipFill>
        <p:spPr>
          <a:xfrm>
            <a:off x="7070326" y="2115938"/>
            <a:ext cx="2626125" cy="2626124"/>
          </a:xfrm>
          <a:prstGeom prst="ellipse">
            <a:avLst/>
          </a:prstGeom>
        </p:spPr>
      </p:pic>
    </p:spTree>
    <p:extLst>
      <p:ext uri="{BB962C8B-B14F-4D97-AF65-F5344CB8AC3E}">
        <p14:creationId xmlns:p14="http://schemas.microsoft.com/office/powerpoint/2010/main" val="424818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20"/>
          <p:cNvSpPr>
            <a:spLocks noGrp="1"/>
          </p:cNvSpPr>
          <p:nvPr>
            <p:ph type="title"/>
          </p:nvPr>
        </p:nvSpPr>
        <p:spPr>
          <a:xfrm>
            <a:off x="1981201" y="479426"/>
            <a:ext cx="8220075" cy="993775"/>
          </a:xfrm>
        </p:spPr>
        <p:txBody>
          <a:bodyPr/>
          <a:lstStyle/>
          <a:p>
            <a:pPr eaLnBrk="1" hangingPunct="1"/>
            <a:r>
              <a:rPr lang="en-GB" altLang="en-US" sz="3600"/>
              <a:t>Do Humans Adapt?</a:t>
            </a:r>
          </a:p>
        </p:txBody>
      </p:sp>
      <p:sp>
        <p:nvSpPr>
          <p:cNvPr id="2" name="Rectangle 1"/>
          <p:cNvSpPr>
            <a:spLocks noChangeArrowheads="1"/>
          </p:cNvSpPr>
          <p:nvPr/>
        </p:nvSpPr>
        <p:spPr bwMode="auto">
          <a:xfrm>
            <a:off x="2187575" y="1473201"/>
            <a:ext cx="4572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Humans have the ability to adapt to changes in their environment.</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Think about what happens when you go swimming or take a bath. Does your body adapt to the water in any way?</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Your fingers become wrinkled! Your body does this in order to help your fingers grip onto things, even in the water!</a:t>
            </a:r>
          </a:p>
        </p:txBody>
      </p:sp>
      <p:grpSp>
        <p:nvGrpSpPr>
          <p:cNvPr id="10" name="Group 9"/>
          <p:cNvGrpSpPr>
            <a:grpSpLocks/>
          </p:cNvGrpSpPr>
          <p:nvPr/>
        </p:nvGrpSpPr>
        <p:grpSpPr bwMode="auto">
          <a:xfrm>
            <a:off x="6915151" y="1585914"/>
            <a:ext cx="2930525" cy="2681287"/>
            <a:chOff x="5457679" y="3367818"/>
            <a:chExt cx="2929946" cy="2681014"/>
          </a:xfrm>
        </p:grpSpPr>
        <p:sp>
          <p:nvSpPr>
            <p:cNvPr id="4" name="Oval 3"/>
            <p:cNvSpPr>
              <a:spLocks noChangeAspect="1"/>
            </p:cNvSpPr>
            <p:nvPr/>
          </p:nvSpPr>
          <p:spPr>
            <a:xfrm>
              <a:off x="5457679" y="3423374"/>
              <a:ext cx="2626794" cy="2625458"/>
            </a:xfrm>
            <a:prstGeom prst="ellipse">
              <a:avLst/>
            </a:prstGeom>
            <a:solidFill>
              <a:srgbClr val="8AB7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l="7276" t="2359" r="9635" b="-15239"/>
            <a:stretch/>
          </p:blipFill>
          <p:spPr>
            <a:xfrm>
              <a:off x="5457679" y="3422708"/>
              <a:ext cx="2626125" cy="2626124"/>
            </a:xfrm>
            <a:prstGeom prst="ellipse">
              <a:avLst/>
            </a:prstGeom>
          </p:spPr>
        </p:pic>
        <p:pic>
          <p:nvPicPr>
            <p:cNvPr id="17416" name="Picture 10"/>
            <p:cNvPicPr>
              <a:picLocks noChangeAspect="1"/>
            </p:cNvPicPr>
            <p:nvPr/>
          </p:nvPicPr>
          <p:blipFill>
            <a:blip r:embed="rId2" cstate="email">
              <a:extLst>
                <a:ext uri="{28A0092B-C50C-407E-A947-70E740481C1C}">
                  <a14:useLocalDpi xmlns:a14="http://schemas.microsoft.com/office/drawing/2010/main"/>
                </a:ext>
              </a:extLst>
            </a:blip>
            <a:srcRect l="52267" b="30209"/>
            <a:stretch>
              <a:fillRect/>
            </a:stretch>
          </p:blipFill>
          <p:spPr bwMode="auto">
            <a:xfrm>
              <a:off x="6878972" y="3367818"/>
              <a:ext cx="1508653" cy="162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a:spLocks noChangeArrowheads="1"/>
          </p:cNvSpPr>
          <p:nvPr/>
        </p:nvSpPr>
        <p:spPr bwMode="auto">
          <a:xfrm>
            <a:off x="5557838" y="1585914"/>
            <a:ext cx="11892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4800">
                <a:solidFill>
                  <a:schemeClr val="tx1"/>
                </a:solidFill>
              </a:rPr>
              <a:t>Yes</a:t>
            </a:r>
          </a:p>
        </p:txBody>
      </p:sp>
    </p:spTree>
    <p:extLst>
      <p:ext uri="{BB962C8B-B14F-4D97-AF65-F5344CB8AC3E}">
        <p14:creationId xmlns:p14="http://schemas.microsoft.com/office/powerpoint/2010/main" val="2598327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6788" y="1544639"/>
            <a:ext cx="5168900"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20"/>
          <p:cNvSpPr>
            <a:spLocks noGrp="1"/>
          </p:cNvSpPr>
          <p:nvPr>
            <p:ph type="title"/>
          </p:nvPr>
        </p:nvSpPr>
        <p:spPr>
          <a:xfrm>
            <a:off x="1981201" y="479426"/>
            <a:ext cx="8220075" cy="993775"/>
          </a:xfrm>
        </p:spPr>
        <p:txBody>
          <a:bodyPr/>
          <a:lstStyle/>
          <a:p>
            <a:pPr eaLnBrk="1" hangingPunct="1"/>
            <a:r>
              <a:rPr lang="en-GB" altLang="en-US" sz="3600"/>
              <a:t>What Is Adaptation?</a:t>
            </a:r>
          </a:p>
        </p:txBody>
      </p:sp>
      <p:sp>
        <p:nvSpPr>
          <p:cNvPr id="5" name="Rectangle 4"/>
          <p:cNvSpPr/>
          <p:nvPr/>
        </p:nvSpPr>
        <p:spPr>
          <a:xfrm>
            <a:off x="3506788" y="4987926"/>
            <a:ext cx="5168900" cy="1121809"/>
          </a:xfrm>
          <a:prstGeom prst="rect">
            <a:avLst/>
          </a:prstGeom>
          <a:solidFill>
            <a:schemeClr val="accent5">
              <a:lumMod val="20000"/>
              <a:lumOff val="80000"/>
            </a:schemeClr>
          </a:solidFill>
        </p:spPr>
        <p:txBody>
          <a:bodyPr lIns="144000" tIns="144000" rIns="144000" bIns="144000">
            <a:spAutoFit/>
          </a:bodyPr>
          <a:lstStyle/>
          <a:p>
            <a:pPr algn="ctr">
              <a:defRPr/>
            </a:pPr>
            <a:r>
              <a:rPr lang="en-GB" dirty="0"/>
              <a:t>Adaptation is the process of change by which </a:t>
            </a:r>
            <a:r>
              <a:rPr lang="en-GB" dirty="0"/>
              <a:t/>
            </a:r>
            <a:br>
              <a:rPr lang="en-GB" dirty="0"/>
            </a:br>
            <a:r>
              <a:rPr lang="en-GB" dirty="0"/>
              <a:t>a </a:t>
            </a:r>
            <a:r>
              <a:rPr lang="en-GB" dirty="0"/>
              <a:t>species becomes better suited </a:t>
            </a:r>
            <a:r>
              <a:rPr lang="en-GB" dirty="0"/>
              <a:t/>
            </a:r>
            <a:br>
              <a:rPr lang="en-GB" dirty="0"/>
            </a:br>
            <a:r>
              <a:rPr lang="en-GB" dirty="0"/>
              <a:t>to </a:t>
            </a:r>
            <a:r>
              <a:rPr lang="en-GB" dirty="0"/>
              <a:t>its environment.</a:t>
            </a:r>
          </a:p>
        </p:txBody>
      </p:sp>
    </p:spTree>
    <p:extLst>
      <p:ext uri="{BB962C8B-B14F-4D97-AF65-F5344CB8AC3E}">
        <p14:creationId xmlns:p14="http://schemas.microsoft.com/office/powerpoint/2010/main" val="3481374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20"/>
          <p:cNvSpPr>
            <a:spLocks noGrp="1"/>
          </p:cNvSpPr>
          <p:nvPr>
            <p:ph type="title"/>
          </p:nvPr>
        </p:nvSpPr>
        <p:spPr>
          <a:xfrm>
            <a:off x="1981201" y="479426"/>
            <a:ext cx="8220075" cy="993775"/>
          </a:xfrm>
        </p:spPr>
        <p:txBody>
          <a:bodyPr/>
          <a:lstStyle/>
          <a:p>
            <a:pPr eaLnBrk="1" hangingPunct="1"/>
            <a:r>
              <a:rPr lang="en-GB" altLang="en-US" sz="3600"/>
              <a:t>Why Must Animals Adapt?</a:t>
            </a:r>
          </a:p>
        </p:txBody>
      </p:sp>
      <p:sp>
        <p:nvSpPr>
          <p:cNvPr id="5" name="Rectangle 4"/>
          <p:cNvSpPr>
            <a:spLocks noChangeArrowheads="1"/>
          </p:cNvSpPr>
          <p:nvPr/>
        </p:nvSpPr>
        <p:spPr bwMode="auto">
          <a:xfrm>
            <a:off x="2339976" y="1514476"/>
            <a:ext cx="74723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72000" rIns="0" bIns="72000">
            <a:spAutoFit/>
          </a:bodyPr>
          <a:lstStyle>
            <a:lvl1pPr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Animals adapt when their natural habitat changes.</a:t>
            </a:r>
          </a:p>
        </p:txBody>
      </p:sp>
      <p:pic>
        <p:nvPicPr>
          <p:cNvPr id="10244" name="Picture 1"/>
          <p:cNvPicPr>
            <a:picLocks noChangeAspect="1"/>
          </p:cNvPicPr>
          <p:nvPr/>
        </p:nvPicPr>
        <p:blipFill>
          <a:blip r:embed="rId2" cstate="email">
            <a:extLst>
              <a:ext uri="{28A0092B-C50C-407E-A947-70E740481C1C}">
                <a14:useLocalDpi xmlns:a14="http://schemas.microsoft.com/office/drawing/2010/main"/>
              </a:ext>
            </a:extLst>
          </a:blip>
          <a:srcRect l="574" r="890"/>
          <a:stretch>
            <a:fillRect/>
          </a:stretch>
        </p:blipFill>
        <p:spPr bwMode="auto">
          <a:xfrm>
            <a:off x="5473700" y="2239964"/>
            <a:ext cx="433863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339976" y="2239963"/>
            <a:ext cx="3133725" cy="1676400"/>
          </a:xfrm>
          <a:prstGeom prst="rect">
            <a:avLst/>
          </a:prstGeom>
          <a:solidFill>
            <a:schemeClr val="accent5">
              <a:lumMod val="20000"/>
              <a:lumOff val="80000"/>
            </a:schemeClr>
          </a:solidFill>
        </p:spPr>
        <p:txBody>
          <a:bodyPr lIns="144000" tIns="144000" rIns="144000" bIns="144000">
            <a:spAutoFit/>
          </a:bodyPr>
          <a:lstStyle/>
          <a:p>
            <a:pPr indent="-228600">
              <a:defRPr/>
            </a:pPr>
            <a:r>
              <a:rPr lang="en-GB" dirty="0"/>
              <a:t>In Canada, winters can bring extreme changes in weather. In order to survive through the cold winters, animal species must adapt.</a:t>
            </a:r>
          </a:p>
        </p:txBody>
      </p:sp>
    </p:spTree>
    <p:extLst>
      <p:ext uri="{BB962C8B-B14F-4D97-AF65-F5344CB8AC3E}">
        <p14:creationId xmlns:p14="http://schemas.microsoft.com/office/powerpoint/2010/main" val="2013842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20"/>
          <p:cNvSpPr>
            <a:spLocks noGrp="1"/>
          </p:cNvSpPr>
          <p:nvPr>
            <p:ph type="title"/>
          </p:nvPr>
        </p:nvSpPr>
        <p:spPr>
          <a:xfrm>
            <a:off x="1981201" y="479426"/>
            <a:ext cx="8220075" cy="993775"/>
          </a:xfrm>
        </p:spPr>
        <p:txBody>
          <a:bodyPr/>
          <a:lstStyle/>
          <a:p>
            <a:pPr eaLnBrk="1" hangingPunct="1"/>
            <a:r>
              <a:rPr lang="en-GB" altLang="en-US" sz="3600"/>
              <a:t>How Do Animals Adapt?</a:t>
            </a:r>
          </a:p>
        </p:txBody>
      </p:sp>
      <p:sp>
        <p:nvSpPr>
          <p:cNvPr id="5" name="Rectangle 4"/>
          <p:cNvSpPr>
            <a:spLocks noChangeArrowheads="1"/>
          </p:cNvSpPr>
          <p:nvPr/>
        </p:nvSpPr>
        <p:spPr bwMode="auto">
          <a:xfrm>
            <a:off x="2279650" y="1514476"/>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Each animal has certain features that helps it adapt to its environment. For example, the polar bear does not hibernate in winter like the grizzly bear does. Polar bears have features that help them adapt to the cold:</a:t>
            </a:r>
          </a:p>
        </p:txBody>
      </p:sp>
      <p:sp>
        <p:nvSpPr>
          <p:cNvPr id="8" name="Oval 7"/>
          <p:cNvSpPr/>
          <p:nvPr/>
        </p:nvSpPr>
        <p:spPr>
          <a:xfrm>
            <a:off x="7018339" y="3513139"/>
            <a:ext cx="2619375" cy="2619375"/>
          </a:xfrm>
          <a:prstGeom prst="ellipse">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a:spLocks noChangeArrowheads="1"/>
          </p:cNvSpPr>
          <p:nvPr/>
        </p:nvSpPr>
        <p:spPr bwMode="auto">
          <a:xfrm>
            <a:off x="2187575" y="2635250"/>
            <a:ext cx="457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pPr>
            <a:r>
              <a:rPr lang="en-GB" altLang="en-US">
                <a:solidFill>
                  <a:schemeClr val="tx1"/>
                </a:solidFill>
              </a:rPr>
              <a:t>They have thick fur coats.</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They have a layer of fat under their fur.</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They have hair on their paws that helps them avoid slipping on the ice.</a:t>
            </a:r>
          </a:p>
        </p:txBody>
      </p:sp>
      <p:pic>
        <p:nvPicPr>
          <p:cNvPr id="11270"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67575" y="2763838"/>
            <a:ext cx="21209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521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20"/>
          <p:cNvSpPr>
            <a:spLocks noGrp="1"/>
          </p:cNvSpPr>
          <p:nvPr>
            <p:ph type="title"/>
          </p:nvPr>
        </p:nvSpPr>
        <p:spPr>
          <a:xfrm>
            <a:off x="1981201" y="479426"/>
            <a:ext cx="8220075" cy="993775"/>
          </a:xfrm>
        </p:spPr>
        <p:txBody>
          <a:bodyPr/>
          <a:lstStyle/>
          <a:p>
            <a:pPr eaLnBrk="1" hangingPunct="1"/>
            <a:r>
              <a:rPr lang="en-GB" altLang="en-US" sz="3600"/>
              <a:t>Adaptive Features</a:t>
            </a:r>
          </a:p>
        </p:txBody>
      </p:sp>
      <p:sp>
        <p:nvSpPr>
          <p:cNvPr id="12291" name="Rectangle 4"/>
          <p:cNvSpPr>
            <a:spLocks noChangeArrowheads="1"/>
          </p:cNvSpPr>
          <p:nvPr/>
        </p:nvSpPr>
        <p:spPr bwMode="auto">
          <a:xfrm>
            <a:off x="2279650" y="1514476"/>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Can you think of other animals that have adaptive features?</a:t>
            </a:r>
          </a:p>
        </p:txBody>
      </p:sp>
      <p:pic>
        <p:nvPicPr>
          <p:cNvPr id="29" name="porcipine"/>
          <p:cNvPicPr>
            <a:picLocks noChangeAspect="1"/>
          </p:cNvPicPr>
          <p:nvPr/>
        </p:nvPicPr>
        <p:blipFill rotWithShape="1">
          <a:blip r:embed="rId2" cstate="email">
            <a:extLst>
              <a:ext uri="{28A0092B-C50C-407E-A947-70E740481C1C}">
                <a14:useLocalDpi xmlns:a14="http://schemas.microsoft.com/office/drawing/2010/main"/>
              </a:ext>
            </a:extLst>
          </a:blip>
          <a:srcRect l="43452" r="1279" b="16771"/>
          <a:stretch/>
        </p:blipFill>
        <p:spPr>
          <a:xfrm>
            <a:off x="7622086" y="2164518"/>
            <a:ext cx="1928314" cy="1931232"/>
          </a:xfrm>
          <a:prstGeom prst="ellipse">
            <a:avLst/>
          </a:prstGeom>
        </p:spPr>
      </p:pic>
      <p:pic>
        <p:nvPicPr>
          <p:cNvPr id="32" name="walrus"/>
          <p:cNvPicPr>
            <a:picLocks noChangeAspect="1"/>
          </p:cNvPicPr>
          <p:nvPr/>
        </p:nvPicPr>
        <p:blipFill rotWithShape="1">
          <a:blip r:embed="rId3" cstate="email">
            <a:extLst>
              <a:ext uri="{28A0092B-C50C-407E-A947-70E740481C1C}">
                <a14:useLocalDpi xmlns:a14="http://schemas.microsoft.com/office/drawing/2010/main"/>
              </a:ext>
            </a:extLst>
          </a:blip>
          <a:srcRect l="754" t="1686" r="26474" b="1686"/>
          <a:stretch/>
        </p:blipFill>
        <p:spPr>
          <a:xfrm>
            <a:off x="3935795" y="4208463"/>
            <a:ext cx="1928812" cy="1928812"/>
          </a:xfrm>
          <a:prstGeom prst="ellipse">
            <a:avLst/>
          </a:prstGeom>
        </p:spPr>
      </p:pic>
      <p:pic>
        <p:nvPicPr>
          <p:cNvPr id="25" name="hare"/>
          <p:cNvPicPr>
            <a:picLocks noChangeAspect="1"/>
          </p:cNvPicPr>
          <p:nvPr/>
        </p:nvPicPr>
        <p:blipFill rotWithShape="1">
          <a:blip r:embed="rId4" cstate="email">
            <a:extLst>
              <a:ext uri="{28A0092B-C50C-407E-A947-70E740481C1C}">
                <a14:useLocalDpi xmlns:a14="http://schemas.microsoft.com/office/drawing/2010/main"/>
              </a:ext>
            </a:extLst>
          </a:blip>
          <a:srcRect l="40580" t="15383" r="13263" b="15382"/>
          <a:stretch/>
        </p:blipFill>
        <p:spPr>
          <a:xfrm>
            <a:off x="2742784" y="2164518"/>
            <a:ext cx="1931232" cy="1931232"/>
          </a:xfrm>
          <a:prstGeom prst="ellipse">
            <a:avLst/>
          </a:prstGeom>
        </p:spPr>
      </p:pic>
      <p:pic>
        <p:nvPicPr>
          <p:cNvPr id="34" name="owl"/>
          <p:cNvPicPr>
            <a:picLocks noChangeAspect="1"/>
          </p:cNvPicPr>
          <p:nvPr/>
        </p:nvPicPr>
        <p:blipFill rotWithShape="1">
          <a:blip r:embed="rId5" cstate="email">
            <a:extLst>
              <a:ext uri="{28A0092B-C50C-407E-A947-70E740481C1C}">
                <a14:useLocalDpi xmlns:a14="http://schemas.microsoft.com/office/drawing/2010/main"/>
              </a:ext>
            </a:extLst>
          </a:blip>
          <a:srcRect l="19785" r="19785" b="9317"/>
          <a:stretch/>
        </p:blipFill>
        <p:spPr>
          <a:xfrm>
            <a:off x="6318249" y="4208463"/>
            <a:ext cx="1928814" cy="1928812"/>
          </a:xfrm>
          <a:prstGeom prst="ellipse">
            <a:avLst/>
          </a:prstGeom>
        </p:spPr>
      </p:pic>
      <p:grpSp>
        <p:nvGrpSpPr>
          <p:cNvPr id="27" name="Group 26"/>
          <p:cNvGrpSpPr>
            <a:grpSpLocks/>
          </p:cNvGrpSpPr>
          <p:nvPr/>
        </p:nvGrpSpPr>
        <p:grpSpPr bwMode="auto">
          <a:xfrm>
            <a:off x="5181600" y="2166938"/>
            <a:ext cx="1930400" cy="1928812"/>
            <a:chOff x="3658148" y="2166313"/>
            <a:chExt cx="1929468" cy="1929468"/>
          </a:xfrm>
        </p:grpSpPr>
        <p:sp>
          <p:nvSpPr>
            <p:cNvPr id="28" name="Oval 27"/>
            <p:cNvSpPr>
              <a:spLocks noChangeAspect="1"/>
            </p:cNvSpPr>
            <p:nvPr/>
          </p:nvSpPr>
          <p:spPr>
            <a:xfrm>
              <a:off x="3658148" y="2166313"/>
              <a:ext cx="1929468" cy="192946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302" name="Rectangle 28"/>
            <p:cNvSpPr>
              <a:spLocks noChangeArrowheads="1"/>
            </p:cNvSpPr>
            <p:nvPr/>
          </p:nvSpPr>
          <p:spPr bwMode="auto">
            <a:xfrm>
              <a:off x="3750153" y="2806672"/>
              <a:ext cx="17454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Can you think of any?</a:t>
              </a:r>
            </a:p>
          </p:txBody>
        </p:sp>
      </p:grpSp>
      <p:sp>
        <p:nvSpPr>
          <p:cNvPr id="22" name="Oval 21"/>
          <p:cNvSpPr>
            <a:spLocks noChangeAspect="1"/>
          </p:cNvSpPr>
          <p:nvPr/>
        </p:nvSpPr>
        <p:spPr>
          <a:xfrm>
            <a:off x="7620000" y="2166938"/>
            <a:ext cx="1930400" cy="19304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2400" b="1" dirty="0">
                <a:solidFill>
                  <a:schemeClr val="tx1"/>
                </a:solidFill>
              </a:rPr>
              <a:t>Porcupine</a:t>
            </a:r>
          </a:p>
        </p:txBody>
      </p:sp>
      <p:sp>
        <p:nvSpPr>
          <p:cNvPr id="19" name="Oval 18"/>
          <p:cNvSpPr>
            <a:spLocks noChangeAspect="1"/>
          </p:cNvSpPr>
          <p:nvPr/>
        </p:nvSpPr>
        <p:spPr>
          <a:xfrm>
            <a:off x="3935413" y="4208463"/>
            <a:ext cx="1928812" cy="1928812"/>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tx1"/>
                </a:solidFill>
              </a:rPr>
              <a:t>Walrus</a:t>
            </a:r>
          </a:p>
        </p:txBody>
      </p:sp>
      <p:sp>
        <p:nvSpPr>
          <p:cNvPr id="20" name="Oval 19"/>
          <p:cNvSpPr>
            <a:spLocks noChangeAspect="1"/>
          </p:cNvSpPr>
          <p:nvPr/>
        </p:nvSpPr>
        <p:spPr>
          <a:xfrm>
            <a:off x="6318251" y="4208463"/>
            <a:ext cx="1928813" cy="1928812"/>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2400" b="1" dirty="0">
                <a:solidFill>
                  <a:schemeClr val="tx1"/>
                </a:solidFill>
              </a:rPr>
              <a:t>Snowy Owl</a:t>
            </a:r>
          </a:p>
        </p:txBody>
      </p:sp>
      <p:sp>
        <p:nvSpPr>
          <p:cNvPr id="26" name="Oval 25"/>
          <p:cNvSpPr>
            <a:spLocks noChangeAspect="1"/>
          </p:cNvSpPr>
          <p:nvPr/>
        </p:nvSpPr>
        <p:spPr>
          <a:xfrm>
            <a:off x="2744788" y="2166938"/>
            <a:ext cx="1928812" cy="19304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tx1"/>
                </a:solidFill>
              </a:rPr>
              <a:t>Arctic Hare</a:t>
            </a:r>
            <a:endParaRPr lang="en-GB" sz="2800" b="1" dirty="0">
              <a:solidFill>
                <a:schemeClr val="tx1"/>
              </a:solidFill>
            </a:endParaRPr>
          </a:p>
        </p:txBody>
      </p:sp>
    </p:spTree>
    <p:extLst>
      <p:ext uri="{BB962C8B-B14F-4D97-AF65-F5344CB8AC3E}">
        <p14:creationId xmlns:p14="http://schemas.microsoft.com/office/powerpoint/2010/main" val="2775510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nextCondLst>
                <p:cond evt="onClick" delay="0">
                  <p:tgtEl>
                    <p:spTgt spid="29"/>
                  </p:tgtEl>
                </p:cond>
              </p:nextCondLst>
            </p:seq>
            <p:seq concurrent="1" nextAc="seek">
              <p:cTn id="32" restart="whenNotActive" fill="hold" evtFilter="cancelBubble" nodeType="interactiveSeq">
                <p:stCondLst>
                  <p:cond evt="onClick" delay="0">
                    <p:tgtEl>
                      <p:spTgt spid="34"/>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nextCondLst>
                <p:cond evt="onClick" delay="0">
                  <p:tgtEl>
                    <p:spTgt spid="34"/>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nextCondLst>
                <p:cond evt="onClick" delay="0">
                  <p:tgtEl>
                    <p:spTgt spid="32"/>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grpId="1" nodeType="clickEffect">
                                  <p:stCondLst>
                                    <p:cond delay="0"/>
                                  </p:stCondLst>
                                  <p:childTnLst>
                                    <p:animEffect transition="out" filter="fade">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grpId="1" nodeType="click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6" restart="whenNotActive" fill="hold" evtFilter="cancelBubble" nodeType="interactiveSeq">
                <p:stCondLst>
                  <p:cond evt="onClick" delay="0">
                    <p:tgtEl>
                      <p:spTgt spid="2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xit" presetSubtype="0" fill="hold" grpId="1" nodeType="clickEffect">
                                  <p:stCondLst>
                                    <p:cond delay="0"/>
                                  </p:stCondLst>
                                  <p:childTnLst>
                                    <p:animEffect transition="out" filter="fade">
                                      <p:cBhvr>
                                        <p:cTn id="60" dur="500"/>
                                        <p:tgtEl>
                                          <p:spTgt spid="22"/>
                                        </p:tgtEl>
                                      </p:cBhvr>
                                    </p:animEffect>
                                    <p:set>
                                      <p:cBhvr>
                                        <p:cTn id="6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2" restart="whenNotActive" fill="hold" evtFilter="cancelBubble" nodeType="interactiveSeq">
                <p:stCondLst>
                  <p:cond evt="onClick" delay="0">
                    <p:tgtEl>
                      <p:spTgt spid="2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grpId="1" nodeType="click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2" grpId="0" animBg="1"/>
      <p:bldP spid="22" grpId="1" animBg="1"/>
      <p:bldP spid="19" grpId="0" animBg="1"/>
      <p:bldP spid="19" grpId="1" animBg="1"/>
      <p:bldP spid="20" grpId="0" animBg="1"/>
      <p:bldP spid="20" grpId="1" animBg="1"/>
      <p:bldP spid="26" grpId="0" animBg="1"/>
      <p:bldP spid="26"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740026" y="2308226"/>
            <a:ext cx="5249863" cy="2229805"/>
          </a:xfrm>
          <a:prstGeom prst="rect">
            <a:avLst/>
          </a:prstGeom>
          <a:solidFill>
            <a:schemeClr val="accent5">
              <a:lumMod val="20000"/>
              <a:lumOff val="80000"/>
            </a:schemeClr>
          </a:solidFill>
        </p:spPr>
        <p:txBody>
          <a:bodyPr lIns="144000" tIns="144000" rIns="1440000" bIns="144000">
            <a:spAutoFit/>
          </a:bodyPr>
          <a:lstStyle/>
          <a:p>
            <a:pPr>
              <a:defRPr/>
            </a:pPr>
            <a:r>
              <a:rPr lang="en-GB" dirty="0"/>
              <a:t>An Arctic hare has brown fur that turns white in the winter, so it is more difficult to find in the white snow.</a:t>
            </a:r>
          </a:p>
          <a:p>
            <a:pPr>
              <a:defRPr/>
            </a:pPr>
            <a:endParaRPr lang="en-GB" dirty="0"/>
          </a:p>
          <a:p>
            <a:pPr>
              <a:defRPr/>
            </a:pPr>
            <a:r>
              <a:rPr lang="en-GB" dirty="0"/>
              <a:t>Their hair grows longer and thicker in winter. They have strong claws to dig into the hard snow.</a:t>
            </a:r>
          </a:p>
        </p:txBody>
      </p:sp>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l="40580" t="15383" r="13263" b="15382"/>
          <a:stretch/>
        </p:blipFill>
        <p:spPr>
          <a:xfrm>
            <a:off x="6676206" y="2188491"/>
            <a:ext cx="2626124" cy="2626124"/>
          </a:xfrm>
          <a:prstGeom prst="ellipse">
            <a:avLst/>
          </a:prstGeom>
        </p:spPr>
      </p:pic>
      <p:sp>
        <p:nvSpPr>
          <p:cNvPr id="13316" name="Title 20"/>
          <p:cNvSpPr>
            <a:spLocks noGrp="1"/>
          </p:cNvSpPr>
          <p:nvPr>
            <p:ph type="title"/>
          </p:nvPr>
        </p:nvSpPr>
        <p:spPr>
          <a:xfrm>
            <a:off x="1981201" y="479426"/>
            <a:ext cx="8220075" cy="993775"/>
          </a:xfrm>
        </p:spPr>
        <p:txBody>
          <a:bodyPr/>
          <a:lstStyle/>
          <a:p>
            <a:pPr eaLnBrk="1" hangingPunct="1"/>
            <a:r>
              <a:rPr lang="en-GB" altLang="en-US" sz="3600"/>
              <a:t>Arctic Hare</a:t>
            </a:r>
          </a:p>
        </p:txBody>
      </p:sp>
    </p:spTree>
    <p:extLst>
      <p:ext uri="{BB962C8B-B14F-4D97-AF65-F5344CB8AC3E}">
        <p14:creationId xmlns:p14="http://schemas.microsoft.com/office/powerpoint/2010/main" val="2817089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4208992" y="1808696"/>
            <a:ext cx="5703359" cy="3519468"/>
            <a:chOff x="2684991" y="1808696"/>
            <a:chExt cx="5703359" cy="3519468"/>
          </a:xfrm>
        </p:grpSpPr>
        <p:sp>
          <p:nvSpPr>
            <p:cNvPr id="3" name="Rectangle 2"/>
            <p:cNvSpPr/>
            <p:nvPr/>
          </p:nvSpPr>
          <p:spPr>
            <a:xfrm>
              <a:off x="2684991" y="1808696"/>
              <a:ext cx="5703359" cy="3519468"/>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15934" y="1911843"/>
              <a:ext cx="3420533" cy="3416320"/>
            </a:xfrm>
            <a:prstGeom prst="rect">
              <a:avLst/>
            </a:prstGeom>
          </p:spPr>
          <p:txBody>
            <a:bodyPr wrap="square">
              <a:spAutoFit/>
            </a:bodyPr>
            <a:lstStyle/>
            <a:p>
              <a:pPr>
                <a:defRPr/>
              </a:pPr>
              <a:r>
                <a:rPr lang="en-GB" dirty="0"/>
                <a:t>Sloths are adapted to survive in tropical rainforests. They have very sharp claws which helps them to climb trees. </a:t>
              </a:r>
            </a:p>
            <a:p>
              <a:pPr>
                <a:defRPr/>
              </a:pPr>
              <a:endParaRPr lang="en-GB" dirty="0"/>
            </a:p>
            <a:p>
              <a:pPr>
                <a:defRPr/>
              </a:pPr>
              <a:r>
                <a:rPr lang="en-GB" dirty="0"/>
                <a:t>Sloths spend most of their </a:t>
              </a:r>
              <a:r>
                <a:rPr lang="en-GB" dirty="0"/>
                <a:t/>
              </a:r>
              <a:br>
                <a:rPr lang="en-GB" dirty="0"/>
              </a:br>
              <a:r>
                <a:rPr lang="en-GB" dirty="0"/>
                <a:t>lives </a:t>
              </a:r>
              <a:r>
                <a:rPr lang="en-GB" dirty="0"/>
                <a:t>in tree tops to avoid the predators living on the floor </a:t>
              </a:r>
              <a:r>
                <a:rPr lang="en-GB" dirty="0"/>
                <a:t/>
              </a:r>
              <a:br>
                <a:rPr lang="en-GB" dirty="0"/>
              </a:br>
              <a:r>
                <a:rPr lang="en-GB" dirty="0"/>
                <a:t>of </a:t>
              </a:r>
              <a:r>
                <a:rPr lang="en-GB" dirty="0"/>
                <a:t>the rainforest. Green algae grows on sloths fur which help to camouflage sloths from </a:t>
              </a:r>
              <a:r>
                <a:rPr lang="en-GB" dirty="0"/>
                <a:t/>
              </a:r>
              <a:br>
                <a:rPr lang="en-GB" dirty="0"/>
              </a:br>
              <a:r>
                <a:rPr lang="en-GB" dirty="0"/>
                <a:t>their </a:t>
              </a:r>
              <a:r>
                <a:rPr lang="en-GB" dirty="0"/>
                <a:t>predators.</a:t>
              </a:r>
            </a:p>
          </p:txBody>
        </p:sp>
      </p:grpSp>
      <p:sp>
        <p:nvSpPr>
          <p:cNvPr id="14339" name="Title 20"/>
          <p:cNvSpPr>
            <a:spLocks noGrp="1"/>
          </p:cNvSpPr>
          <p:nvPr>
            <p:ph type="title"/>
          </p:nvPr>
        </p:nvSpPr>
        <p:spPr>
          <a:xfrm>
            <a:off x="1981201" y="479426"/>
            <a:ext cx="8220075" cy="993775"/>
          </a:xfrm>
        </p:spPr>
        <p:txBody>
          <a:bodyPr/>
          <a:lstStyle/>
          <a:p>
            <a:pPr algn="ctr" eaLnBrk="1" hangingPunct="1"/>
            <a:r>
              <a:rPr lang="en-GB" altLang="en-US" sz="3600" dirty="0"/>
              <a:t>Sloth</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l="25318" r="8746"/>
          <a:stretch/>
        </p:blipFill>
        <p:spPr>
          <a:xfrm>
            <a:off x="2279651" y="1630896"/>
            <a:ext cx="3858683" cy="3901440"/>
          </a:xfrm>
          <a:prstGeom prst="ellipse">
            <a:avLst/>
          </a:prstGeom>
        </p:spPr>
      </p:pic>
    </p:spTree>
    <p:extLst>
      <p:ext uri="{BB962C8B-B14F-4D97-AF65-F5344CB8AC3E}">
        <p14:creationId xmlns:p14="http://schemas.microsoft.com/office/powerpoint/2010/main" val="83905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2542119" y="1845734"/>
            <a:ext cx="5645150" cy="3760758"/>
            <a:chOff x="1018119" y="1845734"/>
            <a:chExt cx="5645150" cy="3760758"/>
          </a:xfrm>
        </p:grpSpPr>
        <p:sp>
          <p:nvSpPr>
            <p:cNvPr id="3" name="Rectangle 2"/>
            <p:cNvSpPr/>
            <p:nvPr/>
          </p:nvSpPr>
          <p:spPr>
            <a:xfrm>
              <a:off x="1018119" y="1845734"/>
              <a:ext cx="5645150" cy="3760758"/>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117601" y="1913173"/>
              <a:ext cx="3640667" cy="3693319"/>
            </a:xfrm>
            <a:prstGeom prst="rect">
              <a:avLst/>
            </a:prstGeom>
          </p:spPr>
          <p:txBody>
            <a:bodyPr wrap="square">
              <a:spAutoFit/>
            </a:bodyPr>
            <a:lstStyle/>
            <a:p>
              <a:pPr>
                <a:defRPr/>
              </a:pPr>
              <a:r>
                <a:rPr lang="en-GB" dirty="0"/>
                <a:t>Whales are adapted to help them survive in the oceans. They are streamlined and can travel through water easily using </a:t>
              </a:r>
              <a:r>
                <a:rPr lang="en-GB" dirty="0"/>
                <a:t/>
              </a:r>
              <a:br>
                <a:rPr lang="en-GB" dirty="0"/>
              </a:br>
              <a:r>
                <a:rPr lang="en-GB" dirty="0"/>
                <a:t>their </a:t>
              </a:r>
              <a:r>
                <a:rPr lang="en-GB" dirty="0"/>
                <a:t>flippers. </a:t>
              </a:r>
            </a:p>
            <a:p>
              <a:pPr>
                <a:defRPr/>
              </a:pPr>
              <a:endParaRPr lang="en-GB" dirty="0"/>
            </a:p>
            <a:p>
              <a:pPr>
                <a:defRPr/>
              </a:pPr>
              <a:r>
                <a:rPr lang="en-GB" dirty="0"/>
                <a:t>Whales are warm-blooded mammals and have a thick </a:t>
              </a:r>
              <a:br>
                <a:rPr lang="en-GB" dirty="0"/>
              </a:br>
              <a:r>
                <a:rPr lang="en-GB" dirty="0"/>
                <a:t>layer </a:t>
              </a:r>
              <a:r>
                <a:rPr lang="en-GB" dirty="0"/>
                <a:t>of blubber under their </a:t>
              </a:r>
              <a:r>
                <a:rPr lang="en-GB" dirty="0"/>
                <a:t/>
              </a:r>
              <a:br>
                <a:rPr lang="en-GB" dirty="0"/>
              </a:br>
              <a:r>
                <a:rPr lang="en-GB" dirty="0"/>
                <a:t>skin </a:t>
              </a:r>
              <a:r>
                <a:rPr lang="en-GB" dirty="0"/>
                <a:t>to keep them warm. They have blow holes on top of their heads which let them breathe air in and out.</a:t>
              </a:r>
            </a:p>
          </p:txBody>
        </p:sp>
      </p:grpSp>
      <p:sp>
        <p:nvSpPr>
          <p:cNvPr id="15363" name="Title 20"/>
          <p:cNvSpPr>
            <a:spLocks noGrp="1"/>
          </p:cNvSpPr>
          <p:nvPr>
            <p:ph type="title"/>
          </p:nvPr>
        </p:nvSpPr>
        <p:spPr>
          <a:xfrm>
            <a:off x="1985964" y="439739"/>
            <a:ext cx="8220075" cy="993775"/>
          </a:xfrm>
        </p:spPr>
        <p:txBody>
          <a:bodyPr/>
          <a:lstStyle/>
          <a:p>
            <a:pPr algn="ctr" eaLnBrk="1" hangingPunct="1"/>
            <a:r>
              <a:rPr lang="en-GB" altLang="en-US" sz="3600" dirty="0"/>
              <a:t>Whale</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r="30895"/>
          <a:stretch/>
        </p:blipFill>
        <p:spPr>
          <a:xfrm>
            <a:off x="5890684" y="1617134"/>
            <a:ext cx="4021667" cy="4028281"/>
          </a:xfrm>
          <a:prstGeom prst="ellipse">
            <a:avLst/>
          </a:prstGeom>
        </p:spPr>
      </p:pic>
    </p:spTree>
    <p:extLst>
      <p:ext uri="{BB962C8B-B14F-4D97-AF65-F5344CB8AC3E}">
        <p14:creationId xmlns:p14="http://schemas.microsoft.com/office/powerpoint/2010/main" val="91954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4411134" y="1803402"/>
            <a:ext cx="5613399" cy="3750703"/>
            <a:chOff x="2887133" y="1583267"/>
            <a:chExt cx="5613399" cy="3750703"/>
          </a:xfrm>
        </p:grpSpPr>
        <p:sp>
          <p:nvSpPr>
            <p:cNvPr id="3" name="Rectangle 2"/>
            <p:cNvSpPr/>
            <p:nvPr/>
          </p:nvSpPr>
          <p:spPr>
            <a:xfrm>
              <a:off x="2887133" y="1583267"/>
              <a:ext cx="5613399" cy="3750703"/>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62496" y="1640652"/>
              <a:ext cx="3695702" cy="3416320"/>
            </a:xfrm>
            <a:prstGeom prst="rect">
              <a:avLst/>
            </a:prstGeom>
          </p:spPr>
          <p:txBody>
            <a:bodyPr wrap="square">
              <a:spAutoFit/>
            </a:bodyPr>
            <a:lstStyle/>
            <a:p>
              <a:pPr>
                <a:defRPr/>
              </a:pPr>
              <a:r>
                <a:rPr lang="en-GB" dirty="0"/>
                <a:t>Elephants eat plants and are adapted to survive in savannahs, forests and deserts. Their cushioned feet help them to walk silently which helps them avoid predators.</a:t>
              </a:r>
            </a:p>
            <a:p>
              <a:pPr>
                <a:defRPr/>
              </a:pPr>
              <a:endParaRPr lang="en-GB" dirty="0"/>
            </a:p>
            <a:p>
              <a:pPr>
                <a:defRPr/>
              </a:pPr>
              <a:r>
                <a:rPr lang="en-GB" dirty="0"/>
                <a:t>Elephants have very large ears to cool them down. They also have a long trunk which they use for many things </a:t>
              </a:r>
              <a:r>
                <a:rPr lang="en-GB" dirty="0"/>
                <a:t>including showering</a:t>
              </a:r>
              <a:r>
                <a:rPr lang="en-GB" dirty="0"/>
                <a:t>,  making trumpeting sounds and picking things up.</a:t>
              </a:r>
            </a:p>
          </p:txBody>
        </p:sp>
      </p:grpSp>
      <p:sp>
        <p:nvSpPr>
          <p:cNvPr id="16387" name="Title 20"/>
          <p:cNvSpPr>
            <a:spLocks noGrp="1"/>
          </p:cNvSpPr>
          <p:nvPr>
            <p:ph type="title"/>
          </p:nvPr>
        </p:nvSpPr>
        <p:spPr>
          <a:xfrm>
            <a:off x="1981201" y="479426"/>
            <a:ext cx="8220075" cy="993775"/>
          </a:xfrm>
        </p:spPr>
        <p:txBody>
          <a:bodyPr/>
          <a:lstStyle/>
          <a:p>
            <a:pPr algn="ctr" eaLnBrk="1" hangingPunct="1"/>
            <a:r>
              <a:rPr lang="en-GB" altLang="en-US" sz="3600" dirty="0"/>
              <a:t>Elephant</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l="18721" r="14701"/>
          <a:stretch/>
        </p:blipFill>
        <p:spPr>
          <a:xfrm>
            <a:off x="2161117" y="1693335"/>
            <a:ext cx="4004733" cy="4010025"/>
          </a:xfrm>
          <a:prstGeom prst="ellipse">
            <a:avLst/>
          </a:prstGeom>
        </p:spPr>
      </p:pic>
    </p:spTree>
    <p:extLst>
      <p:ext uri="{BB962C8B-B14F-4D97-AF65-F5344CB8AC3E}">
        <p14:creationId xmlns:p14="http://schemas.microsoft.com/office/powerpoint/2010/main" val="172997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831</Words>
  <Application>Microsoft Office PowerPoint</Application>
  <PresentationFormat>Widescreen</PresentationFormat>
  <Paragraphs>63</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Comic Sans MS</vt:lpstr>
      <vt:lpstr>Sassoon Infant Rg</vt:lpstr>
      <vt:lpstr>Twinkl</vt:lpstr>
      <vt:lpstr>Twinkl SemiBold</vt:lpstr>
      <vt:lpstr>Office Theme</vt:lpstr>
      <vt:lpstr>PowerPoint Presentation</vt:lpstr>
      <vt:lpstr>What Is Adaptation?</vt:lpstr>
      <vt:lpstr>Why Must Animals Adapt?</vt:lpstr>
      <vt:lpstr>How Do Animals Adapt?</vt:lpstr>
      <vt:lpstr>Adaptive Features</vt:lpstr>
      <vt:lpstr>Arctic Hare</vt:lpstr>
      <vt:lpstr>Sloth</vt:lpstr>
      <vt:lpstr>Whale</vt:lpstr>
      <vt:lpstr>Elephant</vt:lpstr>
      <vt:lpstr>Meerkat</vt:lpstr>
      <vt:lpstr>Arctic Fox</vt:lpstr>
      <vt:lpstr>Walrus</vt:lpstr>
      <vt:lpstr>Porcupine</vt:lpstr>
      <vt:lpstr>Snowy Owl</vt:lpstr>
      <vt:lpstr>Do Humans Adapt?</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J Knox</dc:creator>
  <cp:lastModifiedBy>Mrs J Knox</cp:lastModifiedBy>
  <cp:revision>2</cp:revision>
  <dcterms:created xsi:type="dcterms:W3CDTF">2021-02-26T15:37:08Z</dcterms:created>
  <dcterms:modified xsi:type="dcterms:W3CDTF">2021-02-26T15:38:02Z</dcterms:modified>
</cp:coreProperties>
</file>