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0973BDA-92A7-4854-A890-0AEE9C93EF1F}"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C2C45B-DA2F-4F43-8342-47D616C25AAF}" type="slidenum">
              <a:rPr lang="en-GB" smtClean="0"/>
              <a:t>‹#›</a:t>
            </a:fld>
            <a:endParaRPr lang="en-GB"/>
          </a:p>
        </p:txBody>
      </p:sp>
    </p:spTree>
    <p:extLst>
      <p:ext uri="{BB962C8B-B14F-4D97-AF65-F5344CB8AC3E}">
        <p14:creationId xmlns:p14="http://schemas.microsoft.com/office/powerpoint/2010/main" val="75145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973BDA-92A7-4854-A890-0AEE9C93EF1F}"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C2C45B-DA2F-4F43-8342-47D616C25AAF}" type="slidenum">
              <a:rPr lang="en-GB" smtClean="0"/>
              <a:t>‹#›</a:t>
            </a:fld>
            <a:endParaRPr lang="en-GB"/>
          </a:p>
        </p:txBody>
      </p:sp>
    </p:spTree>
    <p:extLst>
      <p:ext uri="{BB962C8B-B14F-4D97-AF65-F5344CB8AC3E}">
        <p14:creationId xmlns:p14="http://schemas.microsoft.com/office/powerpoint/2010/main" val="4123574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973BDA-92A7-4854-A890-0AEE9C93EF1F}"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C2C45B-DA2F-4F43-8342-47D616C25AAF}" type="slidenum">
              <a:rPr lang="en-GB" smtClean="0"/>
              <a:t>‹#›</a:t>
            </a:fld>
            <a:endParaRPr lang="en-GB"/>
          </a:p>
        </p:txBody>
      </p:sp>
    </p:spTree>
    <p:extLst>
      <p:ext uri="{BB962C8B-B14F-4D97-AF65-F5344CB8AC3E}">
        <p14:creationId xmlns:p14="http://schemas.microsoft.com/office/powerpoint/2010/main" val="3978529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973BDA-92A7-4854-A890-0AEE9C93EF1F}"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C2C45B-DA2F-4F43-8342-47D616C25AAF}" type="slidenum">
              <a:rPr lang="en-GB" smtClean="0"/>
              <a:t>‹#›</a:t>
            </a:fld>
            <a:endParaRPr lang="en-GB"/>
          </a:p>
        </p:txBody>
      </p:sp>
    </p:spTree>
    <p:extLst>
      <p:ext uri="{BB962C8B-B14F-4D97-AF65-F5344CB8AC3E}">
        <p14:creationId xmlns:p14="http://schemas.microsoft.com/office/powerpoint/2010/main" val="1170956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0973BDA-92A7-4854-A890-0AEE9C93EF1F}" type="datetimeFigureOut">
              <a:rPr lang="en-GB" smtClean="0"/>
              <a:t>22/02/2021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C2C45B-DA2F-4F43-8342-47D616C25AAF}" type="slidenum">
              <a:rPr lang="en-GB" smtClean="0"/>
              <a:t>‹#›</a:t>
            </a:fld>
            <a:endParaRPr lang="en-GB"/>
          </a:p>
        </p:txBody>
      </p:sp>
    </p:spTree>
    <p:extLst>
      <p:ext uri="{BB962C8B-B14F-4D97-AF65-F5344CB8AC3E}">
        <p14:creationId xmlns:p14="http://schemas.microsoft.com/office/powerpoint/2010/main" val="1181652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0973BDA-92A7-4854-A890-0AEE9C93EF1F}" type="datetimeFigureOut">
              <a:rPr lang="en-GB" smtClean="0"/>
              <a:t>22/02/2021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C2C45B-DA2F-4F43-8342-47D616C25AAF}" type="slidenum">
              <a:rPr lang="en-GB" smtClean="0"/>
              <a:t>‹#›</a:t>
            </a:fld>
            <a:endParaRPr lang="en-GB"/>
          </a:p>
        </p:txBody>
      </p:sp>
    </p:spTree>
    <p:extLst>
      <p:ext uri="{BB962C8B-B14F-4D97-AF65-F5344CB8AC3E}">
        <p14:creationId xmlns:p14="http://schemas.microsoft.com/office/powerpoint/2010/main" val="2763967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0973BDA-92A7-4854-A890-0AEE9C93EF1F}" type="datetimeFigureOut">
              <a:rPr lang="en-GB" smtClean="0"/>
              <a:t>22/02/2021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3C2C45B-DA2F-4F43-8342-47D616C25AAF}" type="slidenum">
              <a:rPr lang="en-GB" smtClean="0"/>
              <a:t>‹#›</a:t>
            </a:fld>
            <a:endParaRPr lang="en-GB"/>
          </a:p>
        </p:txBody>
      </p:sp>
    </p:spTree>
    <p:extLst>
      <p:ext uri="{BB962C8B-B14F-4D97-AF65-F5344CB8AC3E}">
        <p14:creationId xmlns:p14="http://schemas.microsoft.com/office/powerpoint/2010/main" val="3338335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0973BDA-92A7-4854-A890-0AEE9C93EF1F}" type="datetimeFigureOut">
              <a:rPr lang="en-GB" smtClean="0"/>
              <a:t>22/02/2021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3C2C45B-DA2F-4F43-8342-47D616C25AAF}" type="slidenum">
              <a:rPr lang="en-GB" smtClean="0"/>
              <a:t>‹#›</a:t>
            </a:fld>
            <a:endParaRPr lang="en-GB"/>
          </a:p>
        </p:txBody>
      </p:sp>
    </p:spTree>
    <p:extLst>
      <p:ext uri="{BB962C8B-B14F-4D97-AF65-F5344CB8AC3E}">
        <p14:creationId xmlns:p14="http://schemas.microsoft.com/office/powerpoint/2010/main" val="1568400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973BDA-92A7-4854-A890-0AEE9C93EF1F}" type="datetimeFigureOut">
              <a:rPr lang="en-GB" smtClean="0"/>
              <a:t>22/02/2021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3C2C45B-DA2F-4F43-8342-47D616C25AAF}" type="slidenum">
              <a:rPr lang="en-GB" smtClean="0"/>
              <a:t>‹#›</a:t>
            </a:fld>
            <a:endParaRPr lang="en-GB"/>
          </a:p>
        </p:txBody>
      </p:sp>
    </p:spTree>
    <p:extLst>
      <p:ext uri="{BB962C8B-B14F-4D97-AF65-F5344CB8AC3E}">
        <p14:creationId xmlns:p14="http://schemas.microsoft.com/office/powerpoint/2010/main" val="3416948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973BDA-92A7-4854-A890-0AEE9C93EF1F}" type="datetimeFigureOut">
              <a:rPr lang="en-GB" smtClean="0"/>
              <a:t>22/02/2021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C2C45B-DA2F-4F43-8342-47D616C25AAF}" type="slidenum">
              <a:rPr lang="en-GB" smtClean="0"/>
              <a:t>‹#›</a:t>
            </a:fld>
            <a:endParaRPr lang="en-GB"/>
          </a:p>
        </p:txBody>
      </p:sp>
    </p:spTree>
    <p:extLst>
      <p:ext uri="{BB962C8B-B14F-4D97-AF65-F5344CB8AC3E}">
        <p14:creationId xmlns:p14="http://schemas.microsoft.com/office/powerpoint/2010/main" val="554404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0973BDA-92A7-4854-A890-0AEE9C93EF1F}" type="datetimeFigureOut">
              <a:rPr lang="en-GB" smtClean="0"/>
              <a:t>22/02/2021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C2C45B-DA2F-4F43-8342-47D616C25AAF}" type="slidenum">
              <a:rPr lang="en-GB" smtClean="0"/>
              <a:t>‹#›</a:t>
            </a:fld>
            <a:endParaRPr lang="en-GB"/>
          </a:p>
        </p:txBody>
      </p:sp>
    </p:spTree>
    <p:extLst>
      <p:ext uri="{BB962C8B-B14F-4D97-AF65-F5344CB8AC3E}">
        <p14:creationId xmlns:p14="http://schemas.microsoft.com/office/powerpoint/2010/main" val="4019539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973BDA-92A7-4854-A890-0AEE9C93EF1F}" type="datetimeFigureOut">
              <a:rPr lang="en-GB" smtClean="0"/>
              <a:t>22/02/2021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C2C45B-DA2F-4F43-8342-47D616C25AAF}" type="slidenum">
              <a:rPr lang="en-GB" smtClean="0"/>
              <a:t>‹#›</a:t>
            </a:fld>
            <a:endParaRPr lang="en-GB"/>
          </a:p>
        </p:txBody>
      </p:sp>
    </p:spTree>
    <p:extLst>
      <p:ext uri="{BB962C8B-B14F-4D97-AF65-F5344CB8AC3E}">
        <p14:creationId xmlns:p14="http://schemas.microsoft.com/office/powerpoint/2010/main" val="4040948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kids.kiddle.co/Westminster_Abbey" TargetMode="Externa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1074" y="522514"/>
            <a:ext cx="8660675" cy="646331"/>
          </a:xfrm>
          <a:prstGeom prst="rect">
            <a:avLst/>
          </a:prstGeom>
          <a:noFill/>
        </p:spPr>
        <p:txBody>
          <a:bodyPr wrap="square" rtlCol="0">
            <a:spAutoFit/>
          </a:bodyPr>
          <a:lstStyle/>
          <a:p>
            <a:r>
              <a:rPr lang="en-GB" u="sng" dirty="0" smtClean="0">
                <a:latin typeface="Letterjoin-Air8" panose="02000805000000020003" pitchFamily="50" charset="0"/>
              </a:rPr>
              <a:t>Tuesday 23</a:t>
            </a:r>
            <a:r>
              <a:rPr lang="en-GB" u="sng" baseline="30000" dirty="0" smtClean="0">
                <a:latin typeface="Letterjoin-Air8" panose="02000805000000020003" pitchFamily="50" charset="0"/>
              </a:rPr>
              <a:t>rd</a:t>
            </a:r>
            <a:r>
              <a:rPr lang="en-GB" u="sng" dirty="0" smtClean="0">
                <a:latin typeface="Letterjoin-Air8" panose="02000805000000020003" pitchFamily="50" charset="0"/>
              </a:rPr>
              <a:t> February</a:t>
            </a:r>
          </a:p>
          <a:p>
            <a:r>
              <a:rPr lang="en-GB" u="sng" dirty="0" smtClean="0">
                <a:latin typeface="Letterjoin-Air8" panose="02000805000000020003" pitchFamily="50" charset="0"/>
              </a:rPr>
              <a:t>History: The history of the Monarchy</a:t>
            </a:r>
            <a:endParaRPr lang="en-GB" u="sng" dirty="0">
              <a:latin typeface="Letterjoin-Air8" panose="02000805000000020003" pitchFamily="50" charset="0"/>
            </a:endParaRPr>
          </a:p>
        </p:txBody>
      </p:sp>
      <p:sp>
        <p:nvSpPr>
          <p:cNvPr id="7" name="TextBox 6"/>
          <p:cNvSpPr txBox="1"/>
          <p:nvPr/>
        </p:nvSpPr>
        <p:spPr>
          <a:xfrm>
            <a:off x="431074" y="1384663"/>
            <a:ext cx="5172892" cy="4801314"/>
          </a:xfrm>
          <a:prstGeom prst="rect">
            <a:avLst/>
          </a:prstGeom>
          <a:noFill/>
        </p:spPr>
        <p:txBody>
          <a:bodyPr wrap="square" rtlCol="0">
            <a:spAutoFit/>
          </a:bodyPr>
          <a:lstStyle/>
          <a:p>
            <a:r>
              <a:rPr lang="en-GB" dirty="0" smtClean="0">
                <a:latin typeface="Letterjoin-Air8" panose="02000805000000020003" pitchFamily="50" charset="0"/>
              </a:rPr>
              <a:t>Elizabeth was born on April 21, 1926. As a princess of the United Kingdom, Elizabeth lived a pampered life. She was educated by private tutors at home and enjoyed riding horses at her family's country home in Windsor Great Park. </a:t>
            </a:r>
          </a:p>
          <a:p>
            <a:endParaRPr lang="en-GB" dirty="0">
              <a:latin typeface="Letterjoin-Air8" panose="02000805000000020003" pitchFamily="50" charset="0"/>
            </a:endParaRPr>
          </a:p>
          <a:p>
            <a:r>
              <a:rPr lang="en-GB" dirty="0" smtClean="0">
                <a:latin typeface="Letterjoin-Air8" panose="02000805000000020003" pitchFamily="50" charset="0"/>
              </a:rPr>
              <a:t>Her younger sister, Princess Margaret, was born in 1930 and her family was close. However, Elizabeth was not a spoiled child. Many people commented on how mature Elizabeth was as a child.</a:t>
            </a:r>
          </a:p>
        </p:txBody>
      </p:sp>
      <p:pic>
        <p:nvPicPr>
          <p:cNvPr id="8" name="Picture 7" descr="When was Queen Elizabeth II born and how long has she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3409" y="1768203"/>
            <a:ext cx="6113676" cy="3626757"/>
          </a:xfrm>
          <a:prstGeom prst="rect">
            <a:avLst/>
          </a:prstGeom>
        </p:spPr>
      </p:pic>
    </p:spTree>
    <p:extLst>
      <p:ext uri="{BB962C8B-B14F-4D97-AF65-F5344CB8AC3E}">
        <p14:creationId xmlns:p14="http://schemas.microsoft.com/office/powerpoint/2010/main" val="3936772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1074" y="522514"/>
            <a:ext cx="8660675" cy="646331"/>
          </a:xfrm>
          <a:prstGeom prst="rect">
            <a:avLst/>
          </a:prstGeom>
          <a:noFill/>
        </p:spPr>
        <p:txBody>
          <a:bodyPr wrap="square" rtlCol="0">
            <a:spAutoFit/>
          </a:bodyPr>
          <a:lstStyle/>
          <a:p>
            <a:r>
              <a:rPr lang="en-GB" u="sng" dirty="0" smtClean="0">
                <a:latin typeface="Letterjoin-Air8" panose="02000805000000020003" pitchFamily="50" charset="0"/>
              </a:rPr>
              <a:t>Tuesday 23</a:t>
            </a:r>
            <a:r>
              <a:rPr lang="en-GB" u="sng" baseline="30000" dirty="0" smtClean="0">
                <a:latin typeface="Letterjoin-Air8" panose="02000805000000020003" pitchFamily="50" charset="0"/>
              </a:rPr>
              <a:t>rd</a:t>
            </a:r>
            <a:r>
              <a:rPr lang="en-GB" u="sng" dirty="0" smtClean="0">
                <a:latin typeface="Letterjoin-Air8" panose="02000805000000020003" pitchFamily="50" charset="0"/>
              </a:rPr>
              <a:t> February</a:t>
            </a:r>
          </a:p>
          <a:p>
            <a:r>
              <a:rPr lang="en-GB" u="sng" dirty="0" smtClean="0">
                <a:latin typeface="Letterjoin-Air8" panose="02000805000000020003" pitchFamily="50" charset="0"/>
              </a:rPr>
              <a:t>History: The history of the Monarchy</a:t>
            </a:r>
            <a:endParaRPr lang="en-GB" u="sng" dirty="0">
              <a:latin typeface="Letterjoin-Air8" panose="02000805000000020003" pitchFamily="50" charset="0"/>
            </a:endParaRPr>
          </a:p>
        </p:txBody>
      </p:sp>
      <p:pic>
        <p:nvPicPr>
          <p:cNvPr id="5" name="Picture 4" descr="Image result for what did Queen elizabeth do in the wa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32880" y="1575208"/>
            <a:ext cx="4531360" cy="4538209"/>
          </a:xfrm>
          <a:prstGeom prst="rect">
            <a:avLst/>
          </a:prstGeom>
          <a:noFill/>
          <a:ln>
            <a:noFill/>
          </a:ln>
        </p:spPr>
      </p:pic>
      <p:sp>
        <p:nvSpPr>
          <p:cNvPr id="2" name="TextBox 1"/>
          <p:cNvSpPr txBox="1"/>
          <p:nvPr/>
        </p:nvSpPr>
        <p:spPr>
          <a:xfrm>
            <a:off x="274321" y="1444579"/>
            <a:ext cx="5762171" cy="5355312"/>
          </a:xfrm>
          <a:prstGeom prst="rect">
            <a:avLst/>
          </a:prstGeom>
          <a:noFill/>
        </p:spPr>
        <p:txBody>
          <a:bodyPr wrap="square" rtlCol="0">
            <a:spAutoFit/>
          </a:bodyPr>
          <a:lstStyle/>
          <a:p>
            <a:r>
              <a:rPr lang="en-GB" dirty="0">
                <a:latin typeface="Letterjoin-Air8" panose="02000805000000020003" pitchFamily="50" charset="0"/>
              </a:rPr>
              <a:t>When World War II began in 1939, it was suggested that the Queen, Elizabeth's mother, flee England and go to Canada. However, her mother refused to leave the king</a:t>
            </a:r>
            <a:r>
              <a:rPr lang="en-GB" dirty="0" smtClean="0">
                <a:latin typeface="Letterjoin-Air8" panose="02000805000000020003" pitchFamily="50" charset="0"/>
              </a:rPr>
              <a:t>.</a:t>
            </a:r>
          </a:p>
          <a:p>
            <a:endParaRPr lang="en-GB" dirty="0">
              <a:latin typeface="Letterjoin-Air8" panose="02000805000000020003" pitchFamily="50" charset="0"/>
            </a:endParaRPr>
          </a:p>
          <a:p>
            <a:r>
              <a:rPr lang="en-GB" dirty="0" smtClean="0">
                <a:latin typeface="Letterjoin-Air8" panose="02000805000000020003" pitchFamily="50" charset="0"/>
              </a:rPr>
              <a:t>Elizabeth</a:t>
            </a:r>
            <a:r>
              <a:rPr lang="en-GB" dirty="0">
                <a:latin typeface="Letterjoin-Air8" panose="02000805000000020003" pitchFamily="50" charset="0"/>
              </a:rPr>
              <a:t>, along with her sister and mother, did leave the city of London, however. They spent much of the war at Windsor Castle. Elizabeth gave her first radio broadcast in 1940 on the BBC's Children's Hour. She also took an honorary position in the Auxiliary Territorial Service (the women's branch of the British Army) where she trained as a mechanic and driver.</a:t>
            </a:r>
            <a:r>
              <a:rPr lang="en-GB" dirty="0" smtClean="0"/>
              <a:t/>
            </a:r>
            <a:br>
              <a:rPr lang="en-GB" dirty="0" smtClean="0"/>
            </a:br>
            <a:endParaRPr lang="en-GB" dirty="0"/>
          </a:p>
        </p:txBody>
      </p:sp>
    </p:spTree>
    <p:extLst>
      <p:ext uri="{BB962C8B-B14F-4D97-AF65-F5344CB8AC3E}">
        <p14:creationId xmlns:p14="http://schemas.microsoft.com/office/powerpoint/2010/main" val="3735839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1074" y="522514"/>
            <a:ext cx="8660675" cy="646331"/>
          </a:xfrm>
          <a:prstGeom prst="rect">
            <a:avLst/>
          </a:prstGeom>
          <a:noFill/>
        </p:spPr>
        <p:txBody>
          <a:bodyPr wrap="square" rtlCol="0">
            <a:spAutoFit/>
          </a:bodyPr>
          <a:lstStyle/>
          <a:p>
            <a:r>
              <a:rPr lang="en-GB" u="sng" dirty="0" smtClean="0">
                <a:latin typeface="Letterjoin-Air8" panose="02000805000000020003" pitchFamily="50" charset="0"/>
              </a:rPr>
              <a:t>Tuesday 23</a:t>
            </a:r>
            <a:r>
              <a:rPr lang="en-GB" u="sng" baseline="30000" dirty="0" smtClean="0">
                <a:latin typeface="Letterjoin-Air8" panose="02000805000000020003" pitchFamily="50" charset="0"/>
              </a:rPr>
              <a:t>rd</a:t>
            </a:r>
            <a:r>
              <a:rPr lang="en-GB" u="sng" dirty="0" smtClean="0">
                <a:latin typeface="Letterjoin-Air8" panose="02000805000000020003" pitchFamily="50" charset="0"/>
              </a:rPr>
              <a:t> February</a:t>
            </a:r>
          </a:p>
          <a:p>
            <a:r>
              <a:rPr lang="en-GB" u="sng" dirty="0" smtClean="0">
                <a:latin typeface="Letterjoin-Air8" panose="02000805000000020003" pitchFamily="50" charset="0"/>
              </a:rPr>
              <a:t>History: The history of the Monarchy</a:t>
            </a:r>
            <a:endParaRPr lang="en-GB" u="sng" dirty="0">
              <a:latin typeface="Letterjoin-Air8" panose="02000805000000020003" pitchFamily="50" charset="0"/>
            </a:endParaRPr>
          </a:p>
        </p:txBody>
      </p:sp>
      <p:pic>
        <p:nvPicPr>
          <p:cNvPr id="3" name="Picture 2" descr="Image result for queen elizabeth marries philip"/>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0355" y="1565729"/>
            <a:ext cx="3956594" cy="4599940"/>
          </a:xfrm>
          <a:prstGeom prst="rect">
            <a:avLst/>
          </a:prstGeom>
          <a:noFill/>
          <a:ln>
            <a:noFill/>
          </a:ln>
        </p:spPr>
      </p:pic>
      <p:sp>
        <p:nvSpPr>
          <p:cNvPr id="5" name="TextBox 4"/>
          <p:cNvSpPr txBox="1"/>
          <p:nvPr/>
        </p:nvSpPr>
        <p:spPr>
          <a:xfrm>
            <a:off x="5747658" y="2019039"/>
            <a:ext cx="5434148" cy="3693319"/>
          </a:xfrm>
          <a:prstGeom prst="rect">
            <a:avLst/>
          </a:prstGeom>
          <a:noFill/>
        </p:spPr>
        <p:txBody>
          <a:bodyPr wrap="square" rtlCol="0">
            <a:spAutoFit/>
          </a:bodyPr>
          <a:lstStyle/>
          <a:p>
            <a:r>
              <a:rPr lang="en-GB" dirty="0">
                <a:latin typeface="Letterjoin-Air8" panose="02000805000000020003" pitchFamily="50" charset="0"/>
              </a:rPr>
              <a:t>Elizabeth was eight years old when she first met her future husband Prince Phillip of Greece and Denmark. She was only thirteen when she proclaimed she had fallen in love with him. </a:t>
            </a:r>
            <a:endParaRPr lang="en-GB" dirty="0" smtClean="0">
              <a:latin typeface="Letterjoin-Air8" panose="02000805000000020003" pitchFamily="50" charset="0"/>
            </a:endParaRPr>
          </a:p>
          <a:p>
            <a:endParaRPr lang="en-GB" dirty="0">
              <a:latin typeface="Letterjoin-Air8" panose="02000805000000020003" pitchFamily="50" charset="0"/>
            </a:endParaRPr>
          </a:p>
          <a:p>
            <a:r>
              <a:rPr lang="en-GB" dirty="0" smtClean="0">
                <a:latin typeface="Letterjoin-Air8" panose="02000805000000020003" pitchFamily="50" charset="0"/>
              </a:rPr>
              <a:t>They </a:t>
            </a:r>
            <a:r>
              <a:rPr lang="en-GB" dirty="0">
                <a:latin typeface="Letterjoin-Air8" panose="02000805000000020003" pitchFamily="50" charset="0"/>
              </a:rPr>
              <a:t>announced their engagement in July of 1947 and were married in Westminster Abby on November 20, 1947.</a:t>
            </a:r>
            <a:r>
              <a:rPr lang="en-GB" dirty="0" smtClean="0"/>
              <a:t/>
            </a:r>
            <a:br>
              <a:rPr lang="en-GB" dirty="0" smtClean="0"/>
            </a:br>
            <a:endParaRPr lang="en-GB" dirty="0"/>
          </a:p>
        </p:txBody>
      </p:sp>
    </p:spTree>
    <p:extLst>
      <p:ext uri="{BB962C8B-B14F-4D97-AF65-F5344CB8AC3E}">
        <p14:creationId xmlns:p14="http://schemas.microsoft.com/office/powerpoint/2010/main" val="2736772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1074" y="522514"/>
            <a:ext cx="8660675" cy="646331"/>
          </a:xfrm>
          <a:prstGeom prst="rect">
            <a:avLst/>
          </a:prstGeom>
          <a:noFill/>
        </p:spPr>
        <p:txBody>
          <a:bodyPr wrap="square" rtlCol="0">
            <a:spAutoFit/>
          </a:bodyPr>
          <a:lstStyle/>
          <a:p>
            <a:r>
              <a:rPr lang="en-GB" u="sng" dirty="0" smtClean="0">
                <a:latin typeface="Letterjoin-Air8" panose="02000805000000020003" pitchFamily="50" charset="0"/>
              </a:rPr>
              <a:t>Tuesday 23</a:t>
            </a:r>
            <a:r>
              <a:rPr lang="en-GB" u="sng" baseline="30000" dirty="0" smtClean="0">
                <a:latin typeface="Letterjoin-Air8" panose="02000805000000020003" pitchFamily="50" charset="0"/>
              </a:rPr>
              <a:t>rd</a:t>
            </a:r>
            <a:r>
              <a:rPr lang="en-GB" u="sng" dirty="0" smtClean="0">
                <a:latin typeface="Letterjoin-Air8" panose="02000805000000020003" pitchFamily="50" charset="0"/>
              </a:rPr>
              <a:t> February</a:t>
            </a:r>
          </a:p>
          <a:p>
            <a:r>
              <a:rPr lang="en-GB" u="sng" dirty="0" smtClean="0">
                <a:latin typeface="Letterjoin-Air8" panose="02000805000000020003" pitchFamily="50" charset="0"/>
              </a:rPr>
              <a:t>History: The history of the Monarchy</a:t>
            </a:r>
            <a:endParaRPr lang="en-GB" u="sng" dirty="0">
              <a:latin typeface="Letterjoin-Air8" panose="02000805000000020003" pitchFamily="50" charset="0"/>
            </a:endParaRPr>
          </a:p>
        </p:txBody>
      </p:sp>
      <p:pic>
        <p:nvPicPr>
          <p:cNvPr id="3" name="Picture 2"/>
          <p:cNvPicPr/>
          <p:nvPr/>
        </p:nvPicPr>
        <p:blipFill>
          <a:blip r:embed="rId2">
            <a:extLst>
              <a:ext uri="{28A0092B-C50C-407E-A947-70E740481C1C}">
                <a14:useLocalDpi xmlns:a14="http://schemas.microsoft.com/office/drawing/2010/main" val="0"/>
              </a:ext>
            </a:extLst>
          </a:blip>
          <a:stretch>
            <a:fillRect/>
          </a:stretch>
        </p:blipFill>
        <p:spPr>
          <a:xfrm>
            <a:off x="944200" y="1649413"/>
            <a:ext cx="4111127" cy="4581570"/>
          </a:xfrm>
          <a:prstGeom prst="rect">
            <a:avLst/>
          </a:prstGeom>
        </p:spPr>
      </p:pic>
      <p:sp>
        <p:nvSpPr>
          <p:cNvPr id="2" name="TextBox 1"/>
          <p:cNvSpPr txBox="1"/>
          <p:nvPr/>
        </p:nvSpPr>
        <p:spPr>
          <a:xfrm>
            <a:off x="5630090" y="2509037"/>
            <a:ext cx="6074229" cy="2862322"/>
          </a:xfrm>
          <a:prstGeom prst="rect">
            <a:avLst/>
          </a:prstGeom>
          <a:noFill/>
        </p:spPr>
        <p:txBody>
          <a:bodyPr wrap="square" rtlCol="0">
            <a:spAutoFit/>
          </a:bodyPr>
          <a:lstStyle/>
          <a:p>
            <a:r>
              <a:rPr lang="en-GB" dirty="0">
                <a:latin typeface="Letterjoin-Air8" panose="02000805000000020003" pitchFamily="50" charset="0"/>
              </a:rPr>
              <a:t>In 1951, the King's health was poor. He could not go to many public events. Princess Elizabeth started to make official visits for him. The King died on 6 February 1952. Elizabeth was crowned queen on 2 June 1953. The ceremony was held in </a:t>
            </a:r>
            <a:r>
              <a:rPr lang="en-GB" dirty="0">
                <a:latin typeface="Letterjoin-Air8" panose="02000805000000020003" pitchFamily="50" charset="0"/>
                <a:hlinkClick r:id="rId3" tooltip="Westminster Abbey"/>
              </a:rPr>
              <a:t>Westminster Abbey</a:t>
            </a:r>
            <a:r>
              <a:rPr lang="en-GB" dirty="0">
                <a:latin typeface="Letterjoin-Air8" panose="02000805000000020003" pitchFamily="50" charset="0"/>
              </a:rPr>
              <a:t>.</a:t>
            </a:r>
            <a:r>
              <a:rPr lang="en-GB" dirty="0"/>
              <a:t> </a:t>
            </a:r>
            <a:endParaRPr lang="en-GB" dirty="0" smtClean="0"/>
          </a:p>
          <a:p>
            <a:endParaRPr lang="en-GB" dirty="0"/>
          </a:p>
          <a:p>
            <a:endParaRPr lang="en-GB" dirty="0"/>
          </a:p>
        </p:txBody>
      </p:sp>
    </p:spTree>
    <p:extLst>
      <p:ext uri="{BB962C8B-B14F-4D97-AF65-F5344CB8AC3E}">
        <p14:creationId xmlns:p14="http://schemas.microsoft.com/office/powerpoint/2010/main" val="856085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1074" y="522514"/>
            <a:ext cx="8660675" cy="646331"/>
          </a:xfrm>
          <a:prstGeom prst="rect">
            <a:avLst/>
          </a:prstGeom>
          <a:noFill/>
        </p:spPr>
        <p:txBody>
          <a:bodyPr wrap="square" rtlCol="0">
            <a:spAutoFit/>
          </a:bodyPr>
          <a:lstStyle/>
          <a:p>
            <a:r>
              <a:rPr lang="en-GB" u="sng" dirty="0" smtClean="0">
                <a:latin typeface="Letterjoin-Air8" panose="02000805000000020003" pitchFamily="50" charset="0"/>
              </a:rPr>
              <a:t>Tuesday 23</a:t>
            </a:r>
            <a:r>
              <a:rPr lang="en-GB" u="sng" baseline="30000" dirty="0" smtClean="0">
                <a:latin typeface="Letterjoin-Air8" panose="02000805000000020003" pitchFamily="50" charset="0"/>
              </a:rPr>
              <a:t>rd</a:t>
            </a:r>
            <a:r>
              <a:rPr lang="en-GB" u="sng" dirty="0" smtClean="0">
                <a:latin typeface="Letterjoin-Air8" panose="02000805000000020003" pitchFamily="50" charset="0"/>
              </a:rPr>
              <a:t> February</a:t>
            </a:r>
          </a:p>
          <a:p>
            <a:r>
              <a:rPr lang="en-GB" u="sng" dirty="0" smtClean="0">
                <a:latin typeface="Letterjoin-Air8" panose="02000805000000020003" pitchFamily="50" charset="0"/>
              </a:rPr>
              <a:t>History: The history of the Monarchy</a:t>
            </a:r>
            <a:endParaRPr lang="en-GB" u="sng" dirty="0">
              <a:latin typeface="Letterjoin-Air8" panose="02000805000000020003" pitchFamily="50" charset="0"/>
            </a:endParaRPr>
          </a:p>
        </p:txBody>
      </p:sp>
      <p:pic>
        <p:nvPicPr>
          <p:cNvPr id="3" name="Picture 2" descr="Image result for queen elizabeth longest serving monarch"/>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20275" y="1510483"/>
            <a:ext cx="4196216" cy="4994819"/>
          </a:xfrm>
          <a:prstGeom prst="rect">
            <a:avLst/>
          </a:prstGeom>
          <a:noFill/>
          <a:ln>
            <a:noFill/>
          </a:ln>
        </p:spPr>
      </p:pic>
      <p:sp>
        <p:nvSpPr>
          <p:cNvPr id="2" name="TextBox 1"/>
          <p:cNvSpPr txBox="1"/>
          <p:nvPr/>
        </p:nvSpPr>
        <p:spPr>
          <a:xfrm>
            <a:off x="627017" y="2242003"/>
            <a:ext cx="5512526" cy="3416320"/>
          </a:xfrm>
          <a:prstGeom prst="rect">
            <a:avLst/>
          </a:prstGeom>
          <a:noFill/>
        </p:spPr>
        <p:txBody>
          <a:bodyPr wrap="square" rtlCol="0">
            <a:spAutoFit/>
          </a:bodyPr>
          <a:lstStyle/>
          <a:p>
            <a:r>
              <a:rPr lang="en-GB" b="1" dirty="0">
                <a:latin typeface="Letterjoin-Air8" panose="02000805000000020003" pitchFamily="50" charset="0"/>
              </a:rPr>
              <a:t>Queen Elizabeth II</a:t>
            </a:r>
            <a:r>
              <a:rPr lang="en-GB" dirty="0">
                <a:latin typeface="Letterjoin-Air8" panose="02000805000000020003" pitchFamily="50" charset="0"/>
              </a:rPr>
              <a:t> became the longest-reigning British monarch on 9 September 2015 when she surpassed the reign of her great-great-grandmother Victoria. </a:t>
            </a:r>
            <a:endParaRPr lang="en-GB" dirty="0" smtClean="0">
              <a:latin typeface="Letterjoin-Air8" panose="02000805000000020003" pitchFamily="50" charset="0"/>
            </a:endParaRPr>
          </a:p>
          <a:p>
            <a:endParaRPr lang="en-GB" dirty="0">
              <a:latin typeface="Letterjoin-Air8" panose="02000805000000020003" pitchFamily="50" charset="0"/>
            </a:endParaRPr>
          </a:p>
          <a:p>
            <a:r>
              <a:rPr lang="en-GB" dirty="0" smtClean="0">
                <a:latin typeface="Letterjoin-Air8" panose="02000805000000020003" pitchFamily="50" charset="0"/>
              </a:rPr>
              <a:t>On </a:t>
            </a:r>
            <a:r>
              <a:rPr lang="en-GB" dirty="0">
                <a:latin typeface="Letterjoin-Air8" panose="02000805000000020003" pitchFamily="50" charset="0"/>
              </a:rPr>
              <a:t>6 February 2017 she became the first British monarch to celebrate a Sapphire Jubilee, commemorating 65 years on the throne.</a:t>
            </a:r>
          </a:p>
        </p:txBody>
      </p:sp>
    </p:spTree>
    <p:extLst>
      <p:ext uri="{BB962C8B-B14F-4D97-AF65-F5344CB8AC3E}">
        <p14:creationId xmlns:p14="http://schemas.microsoft.com/office/powerpoint/2010/main" val="3507764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396</Words>
  <Application>Microsoft Office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Letterjoin-Air8</vt:lpstr>
      <vt:lpstr>Office Theme</vt:lpstr>
      <vt:lpstr>PowerPoint Presentation</vt:lpstr>
      <vt:lpstr>PowerPoint Presentation</vt:lpstr>
      <vt:lpstr>PowerPoint Presentation</vt:lpstr>
      <vt:lpstr>PowerPoint Presentation</vt:lpstr>
      <vt:lpstr>PowerPoint Presentation</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GCampbell</dc:creator>
  <cp:lastModifiedBy>GCampbell</cp:lastModifiedBy>
  <cp:revision>3</cp:revision>
  <dcterms:created xsi:type="dcterms:W3CDTF">2021-02-22T20:50:22Z</dcterms:created>
  <dcterms:modified xsi:type="dcterms:W3CDTF">2021-02-22T21:00:44Z</dcterms:modified>
</cp:coreProperties>
</file>