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66"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5D8444-A570-4E7A-A76F-81F662ACCD46}"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409878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5D8444-A570-4E7A-A76F-81F662ACCD46}"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322143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5D8444-A570-4E7A-A76F-81F662ACCD46}"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384059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5D8444-A570-4E7A-A76F-81F662ACCD46}"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138716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D8444-A570-4E7A-A76F-81F662ACCD46}"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258812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5D8444-A570-4E7A-A76F-81F662ACCD46}"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14653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5D8444-A570-4E7A-A76F-81F662ACCD46}" type="datetimeFigureOut">
              <a:rPr lang="en-GB" smtClean="0"/>
              <a:t>15/06/2021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377520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5D8444-A570-4E7A-A76F-81F662ACCD46}" type="datetimeFigureOut">
              <a:rPr lang="en-GB" smtClean="0"/>
              <a:t>15/06/2021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219003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D8444-A570-4E7A-A76F-81F662ACCD46}" type="datetimeFigureOut">
              <a:rPr lang="en-GB" smtClean="0"/>
              <a:t>15/06/2021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64246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D8444-A570-4E7A-A76F-81F662ACCD46}"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405476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D8444-A570-4E7A-A76F-81F662ACCD46}"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859A4-9635-4ED6-A30F-336768180103}" type="slidenum">
              <a:rPr lang="en-GB" smtClean="0"/>
              <a:t>‹#›</a:t>
            </a:fld>
            <a:endParaRPr lang="en-GB"/>
          </a:p>
        </p:txBody>
      </p:sp>
    </p:spTree>
    <p:extLst>
      <p:ext uri="{BB962C8B-B14F-4D97-AF65-F5344CB8AC3E}">
        <p14:creationId xmlns:p14="http://schemas.microsoft.com/office/powerpoint/2010/main" val="27496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D8444-A570-4E7A-A76F-81F662ACCD46}" type="datetimeFigureOut">
              <a:rPr lang="en-GB" smtClean="0"/>
              <a:t>15/06/2021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859A4-9635-4ED6-A30F-336768180103}" type="slidenum">
              <a:rPr lang="en-GB" smtClean="0"/>
              <a:t>‹#›</a:t>
            </a:fld>
            <a:endParaRPr lang="en-GB"/>
          </a:p>
        </p:txBody>
      </p:sp>
    </p:spTree>
    <p:extLst>
      <p:ext uri="{BB962C8B-B14F-4D97-AF65-F5344CB8AC3E}">
        <p14:creationId xmlns:p14="http://schemas.microsoft.com/office/powerpoint/2010/main" val="1783239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a:t>
            </a:r>
          </a:p>
        </p:txBody>
      </p:sp>
      <p:sp>
        <p:nvSpPr>
          <p:cNvPr id="3" name="Content Placeholder 2"/>
          <p:cNvSpPr>
            <a:spLocks noGrp="1"/>
          </p:cNvSpPr>
          <p:nvPr>
            <p:ph idx="1"/>
          </p:nvPr>
        </p:nvSpPr>
        <p:spPr/>
        <p:txBody>
          <a:bodyPr/>
          <a:lstStyle/>
          <a:p>
            <a:pPr>
              <a:buFontTx/>
              <a:buChar char="-"/>
            </a:pPr>
            <a:r>
              <a:rPr lang="en-GB" dirty="0"/>
              <a:t>Why is it tricky to find out information about this time period?</a:t>
            </a:r>
          </a:p>
          <a:p>
            <a:pPr>
              <a:buFontTx/>
              <a:buChar char="-"/>
            </a:pPr>
            <a:r>
              <a:rPr lang="en-GB" dirty="0"/>
              <a:t>Why is it called ‘The Dark Ages’?</a:t>
            </a:r>
          </a:p>
          <a:p>
            <a:pPr>
              <a:buFontTx/>
              <a:buChar char="-"/>
            </a:pPr>
            <a:r>
              <a:rPr lang="en-GB" dirty="0"/>
              <a:t>How do we know so much about ‘The Dark Ages’?</a:t>
            </a:r>
          </a:p>
        </p:txBody>
      </p:sp>
    </p:spTree>
    <p:extLst>
      <p:ext uri="{BB962C8B-B14F-4D97-AF65-F5344CB8AC3E}">
        <p14:creationId xmlns:p14="http://schemas.microsoft.com/office/powerpoint/2010/main" val="396837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l="13116" t="2798" r="7549"/>
          <a:stretch>
            <a:fillRect/>
          </a:stretch>
        </p:blipFill>
        <p:spPr bwMode="auto">
          <a:xfrm>
            <a:off x="6557819" y="2107407"/>
            <a:ext cx="4060825"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74485" y="1479550"/>
            <a:ext cx="4721515" cy="4410075"/>
          </a:xfrm>
          <a:prstGeom prst="rect">
            <a:avLst/>
          </a:prstGeom>
          <a:solidFill>
            <a:srgbClr val="FEFBDA"/>
          </a:solidFill>
          <a:ln w="38100">
            <a:solidFill>
              <a:srgbClr val="A18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Title 5"/>
          <p:cNvSpPr>
            <a:spLocks noGrp="1"/>
          </p:cNvSpPr>
          <p:nvPr>
            <p:ph type="title"/>
          </p:nvPr>
        </p:nvSpPr>
        <p:spPr>
          <a:xfrm>
            <a:off x="2027239" y="269875"/>
            <a:ext cx="8220075" cy="1595438"/>
          </a:xfrm>
        </p:spPr>
        <p:txBody>
          <a:bodyPr/>
          <a:lstStyle/>
          <a:p>
            <a:pPr eaLnBrk="1" hangingPunct="1"/>
            <a:r>
              <a:rPr lang="en-GB" altLang="en-US"/>
              <a:t>Digging up the Past</a:t>
            </a:r>
          </a:p>
        </p:txBody>
      </p:sp>
      <p:sp>
        <p:nvSpPr>
          <p:cNvPr id="7" name="Content Placeholder 6"/>
          <p:cNvSpPr>
            <a:spLocks noGrp="1"/>
          </p:cNvSpPr>
          <p:nvPr>
            <p:ph idx="1"/>
          </p:nvPr>
        </p:nvSpPr>
        <p:spPr>
          <a:xfrm>
            <a:off x="2092325" y="1627188"/>
            <a:ext cx="4159250" cy="4241800"/>
          </a:xfrm>
        </p:spPr>
        <p:txBody>
          <a:bodyPr rtlCol="0">
            <a:noAutofit/>
          </a:bodyPr>
          <a:lstStyle/>
          <a:p>
            <a:pPr marL="342900" indent="-342900">
              <a:buFont typeface="+mj-lt"/>
              <a:buAutoNum type="arabicPeriod"/>
              <a:defRPr/>
            </a:pPr>
            <a:r>
              <a:rPr lang="en-GB" sz="1600" dirty="0"/>
              <a:t>What do we mean by the term ‘digging up the past’?</a:t>
            </a:r>
          </a:p>
          <a:p>
            <a:pPr marL="342900" indent="-342900">
              <a:buFont typeface="+mj-lt"/>
              <a:buAutoNum type="arabicPeriod"/>
              <a:defRPr/>
            </a:pPr>
            <a:r>
              <a:rPr lang="en-GB" sz="1600" dirty="0"/>
              <a:t>Is it important to know what happened in times before we were even born?</a:t>
            </a:r>
          </a:p>
          <a:p>
            <a:pPr marL="342900" indent="-342900">
              <a:buFont typeface="+mj-lt"/>
              <a:buAutoNum type="arabicPeriod"/>
              <a:defRPr/>
            </a:pPr>
            <a:r>
              <a:rPr lang="en-GB" sz="1600" dirty="0"/>
              <a:t>What can ‘digging up the past’ teach us?</a:t>
            </a:r>
          </a:p>
          <a:p>
            <a:pPr marL="342900" indent="-342900">
              <a:buFont typeface="+mj-lt"/>
              <a:buAutoNum type="arabicPeriod"/>
              <a:defRPr/>
            </a:pPr>
            <a:r>
              <a:rPr lang="en-GB" sz="1600" dirty="0"/>
              <a:t>What is archaeology?</a:t>
            </a:r>
          </a:p>
          <a:p>
            <a:pPr marL="342900" indent="-342900">
              <a:buFont typeface="+mj-lt"/>
              <a:buAutoNum type="arabicPeriod"/>
              <a:defRPr/>
            </a:pPr>
            <a:r>
              <a:rPr lang="en-GB" sz="1600" dirty="0"/>
              <a:t>Who is a historian?</a:t>
            </a:r>
          </a:p>
          <a:p>
            <a:pPr marL="0" indent="0">
              <a:buNone/>
              <a:defRPr/>
            </a:pPr>
            <a:endParaRPr lang="en-GB" sz="1600" dirty="0"/>
          </a:p>
          <a:p>
            <a:pPr marL="0" indent="0">
              <a:buNone/>
              <a:defRPr/>
            </a:pPr>
            <a:r>
              <a:rPr lang="en-GB" sz="1600" dirty="0"/>
              <a:t>Talk to the other children in your group to discuss these questions.</a:t>
            </a:r>
          </a:p>
          <a:p>
            <a:pPr marL="0" indent="0">
              <a:buNone/>
              <a:defRPr/>
            </a:pPr>
            <a:r>
              <a:rPr lang="en-GB" sz="1600" dirty="0"/>
              <a:t>Be ready to give feedback to the rest of the class.</a:t>
            </a:r>
          </a:p>
        </p:txBody>
      </p:sp>
      <p:pic>
        <p:nvPicPr>
          <p:cNvPr id="10246" name="Group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67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9650" y="2076451"/>
            <a:ext cx="4286250" cy="3921125"/>
          </a:xfrm>
          <a:prstGeom prst="rect">
            <a:avLst/>
          </a:prstGeom>
          <a:solidFill>
            <a:srgbClr val="FEFBDA"/>
          </a:solidFill>
          <a:ln w="38100">
            <a:solidFill>
              <a:srgbClr val="A18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5"/>
          <p:cNvSpPr>
            <a:spLocks noGrp="1"/>
          </p:cNvSpPr>
          <p:nvPr>
            <p:ph type="title"/>
          </p:nvPr>
        </p:nvSpPr>
        <p:spPr>
          <a:xfrm>
            <a:off x="2122489" y="285837"/>
            <a:ext cx="8220075" cy="1030287"/>
          </a:xfrm>
        </p:spPr>
        <p:txBody>
          <a:bodyPr>
            <a:normAutofit/>
          </a:bodyPr>
          <a:lstStyle/>
          <a:p>
            <a:pPr eaLnBrk="1" hangingPunct="1">
              <a:defRPr/>
            </a:pPr>
            <a:r>
              <a:rPr lang="en-GB" altLang="en-US" dirty="0"/>
              <a:t>Anglo-Saxon Finds</a:t>
            </a:r>
          </a:p>
        </p:txBody>
      </p:sp>
      <p:sp>
        <p:nvSpPr>
          <p:cNvPr id="11268" name="Content Placeholder 6"/>
          <p:cNvSpPr>
            <a:spLocks noGrp="1"/>
          </p:cNvSpPr>
          <p:nvPr>
            <p:ph idx="1"/>
          </p:nvPr>
        </p:nvSpPr>
        <p:spPr>
          <a:xfrm>
            <a:off x="2027239" y="1109664"/>
            <a:ext cx="8220075" cy="1057275"/>
          </a:xfrm>
        </p:spPr>
        <p:txBody>
          <a:bodyPr/>
          <a:lstStyle/>
          <a:p>
            <a:pPr marL="0" indent="0" algn="ctr">
              <a:buNone/>
            </a:pPr>
            <a:r>
              <a:rPr lang="en-GB" altLang="en-US" sz="1600"/>
              <a:t>Archaeologists and historians have an important role in helping us to understand what life was like in Anglo-Saxon Britain. This, in turn helps us to understand how the Anglo-Saxons shaped the world in which we live today.</a:t>
            </a:r>
          </a:p>
        </p:txBody>
      </p:sp>
      <p:sp>
        <p:nvSpPr>
          <p:cNvPr id="4" name="Content Placeholder 6"/>
          <p:cNvSpPr txBox="1">
            <a:spLocks/>
          </p:cNvSpPr>
          <p:nvPr/>
        </p:nvSpPr>
        <p:spPr>
          <a:xfrm>
            <a:off x="2122489" y="1873250"/>
            <a:ext cx="4549775" cy="4211638"/>
          </a:xfrm>
          <a:prstGeom prst="roundRect">
            <a:avLst>
              <a:gd name="adj" fmla="val 2585"/>
            </a:avLst>
          </a:prstGeom>
          <a:noFill/>
          <a:ln w="25400">
            <a:noFill/>
          </a:ln>
        </p:spPr>
        <p:txBody>
          <a:bodyPr lIns="252000" tIns="252000" rIns="252000" bIns="25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600" dirty="0"/>
              <a:t>Looking at artefacts and forming conclusions about life in Anglo-Saxon Britain is important because:</a:t>
            </a:r>
          </a:p>
          <a:p>
            <a:pPr>
              <a:defRPr/>
            </a:pPr>
            <a:r>
              <a:rPr lang="en-GB" sz="1600" dirty="0"/>
              <a:t>We can learn from the success and mistakes of the people.</a:t>
            </a:r>
          </a:p>
          <a:p>
            <a:pPr>
              <a:defRPr/>
            </a:pPr>
            <a:r>
              <a:rPr lang="en-GB" sz="1600" dirty="0"/>
              <a:t>We can develop and refine new forms of art and technology by examining how and why things were done in the Anglo-Saxon times.</a:t>
            </a:r>
          </a:p>
          <a:p>
            <a:pPr>
              <a:defRPr/>
            </a:pPr>
            <a:r>
              <a:rPr lang="en-GB" sz="1600" dirty="0"/>
              <a:t>It can help us to develop a sense of perspective and belonging as we understand our place in the chronology of British history.</a:t>
            </a:r>
          </a:p>
          <a:p>
            <a:pPr>
              <a:defRPr/>
            </a:pPr>
            <a:r>
              <a:rPr lang="en-GB" sz="1600" dirty="0"/>
              <a:t>We can examine the relationships and interactions between Anglo-Saxon groups and societies and compare and contrast them with how we live today.</a:t>
            </a:r>
          </a:p>
        </p:txBody>
      </p:sp>
      <p:pic>
        <p:nvPicPr>
          <p:cNvPr id="112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277037">
            <a:off x="6357145" y="3174207"/>
            <a:ext cx="37766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6"/>
          <p:cNvSpPr>
            <a:spLocks/>
          </p:cNvSpPr>
          <p:nvPr/>
        </p:nvSpPr>
        <p:spPr bwMode="auto">
          <a:xfrm>
            <a:off x="1985964" y="5969001"/>
            <a:ext cx="8220075" cy="4794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500">
                <a:latin typeface="BPreplay" pitchFamily="50" charset="0"/>
              </a:rPr>
              <a:t>Photo courtesy of Hampshire and Solent Museums (@flickr.com)-granted under creative commons licence-attribution</a:t>
            </a:r>
          </a:p>
          <a:p>
            <a:pPr algn="ctr" eaLnBrk="1" hangingPunct="1">
              <a:buFont typeface="Arial" panose="020B0604020202020204" pitchFamily="34" charset="0"/>
              <a:buNone/>
            </a:pPr>
            <a:endParaRPr lang="en-GB" altLang="en-US" sz="1600"/>
          </a:p>
        </p:txBody>
      </p:sp>
    </p:spTree>
    <p:extLst>
      <p:ext uri="{BB962C8B-B14F-4D97-AF65-F5344CB8AC3E}">
        <p14:creationId xmlns:p14="http://schemas.microsoft.com/office/powerpoint/2010/main" val="245898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5"/>
          <p:cNvSpPr>
            <a:spLocks noGrp="1"/>
          </p:cNvSpPr>
          <p:nvPr>
            <p:ph type="title"/>
          </p:nvPr>
        </p:nvSpPr>
        <p:spPr>
          <a:xfrm>
            <a:off x="1985964" y="512764"/>
            <a:ext cx="8220075" cy="1030287"/>
          </a:xfrm>
        </p:spPr>
        <p:txBody>
          <a:bodyPr>
            <a:normAutofit/>
          </a:bodyPr>
          <a:lstStyle/>
          <a:p>
            <a:pPr eaLnBrk="1" hangingPunct="1">
              <a:defRPr/>
            </a:pPr>
            <a:r>
              <a:rPr lang="en-GB" altLang="en-US" dirty="0"/>
              <a:t>Being Historians</a:t>
            </a:r>
          </a:p>
        </p:txBody>
      </p:sp>
      <p:sp>
        <p:nvSpPr>
          <p:cNvPr id="12292" name="Content Placeholder 6"/>
          <p:cNvSpPr>
            <a:spLocks noGrp="1"/>
          </p:cNvSpPr>
          <p:nvPr>
            <p:ph idx="1"/>
          </p:nvPr>
        </p:nvSpPr>
        <p:spPr>
          <a:xfrm>
            <a:off x="1911992" y="1805783"/>
            <a:ext cx="6710363" cy="1055688"/>
          </a:xfrm>
        </p:spPr>
        <p:txBody>
          <a:bodyPr/>
          <a:lstStyle/>
          <a:p>
            <a:pPr marL="0" indent="0" algn="ctr">
              <a:buNone/>
            </a:pPr>
            <a:r>
              <a:rPr lang="en-GB" altLang="en-US" sz="1600" dirty="0"/>
              <a:t>Today we are going to be historians, examining evidence from Anglo-Saxon Britain. We are going to ask and answer questions about the artefacts and evidence we see to work out what it can teach us about the life and culture of the Anglo-Saxon people.</a:t>
            </a:r>
          </a:p>
        </p:txBody>
      </p:sp>
      <p:pic>
        <p:nvPicPr>
          <p:cNvPr id="12296" name="Talking Partne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1500189"/>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984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318</Words>
  <Application>Microsoft Office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BPreplay</vt:lpstr>
      <vt:lpstr>Calibri</vt:lpstr>
      <vt:lpstr>Calibri Light</vt:lpstr>
      <vt:lpstr>Sassoon Infant Rg</vt:lpstr>
      <vt:lpstr>Office Theme</vt:lpstr>
      <vt:lpstr>Discuss</vt:lpstr>
      <vt:lpstr>Digging up the Past</vt:lpstr>
      <vt:lpstr>Anglo-Saxon Finds</vt:lpstr>
      <vt:lpstr>Being Historians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9th June</dc:title>
  <dc:creator>Miss R Connors</dc:creator>
  <cp:lastModifiedBy>Cherise Connors</cp:lastModifiedBy>
  <cp:revision>11</cp:revision>
  <dcterms:created xsi:type="dcterms:W3CDTF">2021-06-04T20:03:04Z</dcterms:created>
  <dcterms:modified xsi:type="dcterms:W3CDTF">2021-06-15T11:37:48Z</dcterms:modified>
</cp:coreProperties>
</file>